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57" r:id="rId3"/>
    <p:sldId id="262" r:id="rId4"/>
    <p:sldId id="261" r:id="rId5"/>
    <p:sldId id="277" r:id="rId6"/>
    <p:sldId id="268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31103" y="954081"/>
            <a:ext cx="1905266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5336" y="6497171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31103" y="954081"/>
            <a:ext cx="1905266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31103" y="954081"/>
            <a:ext cx="1905266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599" y="1020062"/>
            <a:ext cx="2373013" cy="21110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Herzschlag(Symbole)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9955264" y="1516273"/>
            <a:ext cx="732866" cy="68130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644174" y="1253176"/>
            <a:ext cx="44165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Herzsymbole</a:t>
            </a:r>
            <a:endParaRPr lang="de-D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5256062" y="1519756"/>
            <a:ext cx="948906" cy="650618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263" y="1017917"/>
            <a:ext cx="2394962" cy="2113202"/>
          </a:xfrm>
          <a:prstGeom prst="rect">
            <a:avLst/>
          </a:prstGeom>
        </p:spPr>
      </p:pic>
      <p:sp>
        <p:nvSpPr>
          <p:cNvPr id="10" name="Abgerundetes Rechteck 9"/>
          <p:cNvSpPr/>
          <p:nvPr/>
        </p:nvSpPr>
        <p:spPr>
          <a:xfrm>
            <a:off x="7231311" y="1489069"/>
            <a:ext cx="732866" cy="681305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789" y="5903662"/>
            <a:ext cx="4020111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Überblick „Herzschlag“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3608" y="1254285"/>
            <a:ext cx="11318842" cy="5172394"/>
          </a:xfrm>
        </p:spPr>
        <p:txBody>
          <a:bodyPr>
            <a:noAutofit/>
          </a:bodyPr>
          <a:lstStyle/>
          <a:p>
            <a:r>
              <a:rPr lang="de-DE" sz="2400" b="1" dirty="0" smtClean="0"/>
              <a:t>Wiederholung</a:t>
            </a:r>
            <a:r>
              <a:rPr lang="de-DE" sz="2400" dirty="0" smtClean="0"/>
              <a:t> der vorherigen Lernkarte.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verschiedene Symbole </a:t>
            </a:r>
            <a:r>
              <a:rPr lang="de-DE" sz="2400" dirty="0" smtClean="0"/>
              <a:t>sollen </a:t>
            </a:r>
            <a:r>
              <a:rPr lang="de-DE" sz="2400" dirty="0" smtClean="0"/>
              <a:t>auf </a:t>
            </a:r>
            <a:r>
              <a:rPr lang="de-DE" sz="2400" dirty="0"/>
              <a:t>der LED-Anzeige </a:t>
            </a:r>
            <a:r>
              <a:rPr lang="de-DE" sz="2400" dirty="0" smtClean="0"/>
              <a:t>erscheinen.</a:t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b="1" dirty="0" smtClean="0"/>
              <a:t>Wechsel</a:t>
            </a:r>
            <a:r>
              <a:rPr lang="de-DE" sz="2400" dirty="0" smtClean="0"/>
              <a:t> zwischen den verschiedenen </a:t>
            </a:r>
            <a:r>
              <a:rPr lang="de-DE" sz="2400" dirty="0" smtClean="0"/>
              <a:t>Symbolen.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smtClean="0"/>
              <a:t>Einführung des Programmierblocks „pausieren“ und Anzeige </a:t>
            </a:r>
            <a:br>
              <a:rPr lang="de-DE" sz="2400" dirty="0" smtClean="0"/>
            </a:br>
            <a:r>
              <a:rPr lang="de-DE" sz="2400" dirty="0" smtClean="0"/>
              <a:t>in </a:t>
            </a:r>
            <a:r>
              <a:rPr lang="de-DE" sz="2400" b="1" dirty="0" err="1" smtClean="0"/>
              <a:t>ms</a:t>
            </a:r>
            <a:r>
              <a:rPr lang="de-DE" sz="2400" b="1" dirty="0" smtClean="0"/>
              <a:t> =Millisekunden</a:t>
            </a:r>
            <a:r>
              <a:rPr lang="de-DE" sz="2400" dirty="0" smtClean="0"/>
              <a:t>.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87625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2b Herzschlag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31796175"/>
              </p:ext>
            </p:extLst>
          </p:nvPr>
        </p:nvGraphicFramePr>
        <p:xfrm>
          <a:off x="792403" y="1210026"/>
          <a:ext cx="10467972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33986">
                  <a:extLst>
                    <a:ext uri="{9D8B030D-6E8A-4147-A177-3AD203B41FA5}">
                      <a16:colId xmlns:a16="http://schemas.microsoft.com/office/drawing/2014/main" val="3745587217"/>
                    </a:ext>
                  </a:extLst>
                </a:gridCol>
                <a:gridCol w="5233986">
                  <a:extLst>
                    <a:ext uri="{9D8B030D-6E8A-4147-A177-3AD203B41FA5}">
                      <a16:colId xmlns:a16="http://schemas.microsoft.com/office/drawing/2014/main" val="3238631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Arbeitsmaterial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Beschreibung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281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AB: </a:t>
                      </a:r>
                      <a:r>
                        <a:rPr lang="de-DE" sz="2200" b="1" dirty="0" smtClean="0"/>
                        <a:t>02b-Herzschlag.docx</a:t>
                      </a:r>
                      <a:endParaRPr lang="de-DE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Änderung der Anzeigedauer und Starten der Anzeige</a:t>
                      </a:r>
                      <a:r>
                        <a:rPr lang="de-DE" sz="2200" baseline="0" dirty="0" smtClean="0"/>
                        <a:t> durch verschiedene Aktionen (Taste A, </a:t>
                      </a:r>
                      <a:br>
                        <a:rPr lang="de-DE" sz="2200" baseline="0" dirty="0" smtClean="0"/>
                      </a:br>
                      <a:r>
                        <a:rPr lang="de-DE" sz="2200" baseline="0" dirty="0" smtClean="0"/>
                        <a:t>Taste B, …)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419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Durch Wechsel der Symbole soll ein Herzschlag</a:t>
                      </a:r>
                      <a:r>
                        <a:rPr lang="de-DE" sz="2200" baseline="0" dirty="0" smtClean="0"/>
                        <a:t> simuliert werden.</a:t>
                      </a:r>
                      <a:endParaRPr lang="de-D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dirty="0" smtClean="0"/>
                        <a:t>Hinweis:</a:t>
                      </a:r>
                      <a:br>
                        <a:rPr lang="de-DE" sz="2200" dirty="0" smtClean="0"/>
                      </a:br>
                      <a:r>
                        <a:rPr lang="de-DE" sz="2200" dirty="0" smtClean="0"/>
                        <a:t>Das Symbol erscheint entweder dauerhaft</a:t>
                      </a:r>
                      <a:r>
                        <a:rPr lang="de-DE" sz="2200" baseline="0" dirty="0" smtClean="0"/>
                        <a:t> oder zeitlich begrenzt.</a:t>
                      </a:r>
                    </a:p>
                    <a:p>
                      <a:r>
                        <a:rPr lang="de-DE" sz="2200" baseline="0" dirty="0" smtClean="0"/>
                        <a:t>Ebenso kann der Start der Anzeige bestimmt werden.</a:t>
                      </a:r>
                      <a:endParaRPr lang="de-DE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761475"/>
                  </a:ext>
                </a:extLst>
              </a:tr>
            </a:tbl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8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36" y="4184650"/>
            <a:ext cx="3139108" cy="2794241"/>
          </a:xfrm>
          <a:prstGeom prst="rect">
            <a:avLst/>
          </a:prstGeom>
        </p:spPr>
      </p:pic>
      <p:sp>
        <p:nvSpPr>
          <p:cNvPr id="23" name="Rechteck 22"/>
          <p:cNvSpPr/>
          <p:nvPr/>
        </p:nvSpPr>
        <p:spPr>
          <a:xfrm>
            <a:off x="2129597" y="4837146"/>
            <a:ext cx="878785" cy="9105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 flipH="1">
            <a:off x="3380135" y="4871329"/>
            <a:ext cx="1868112" cy="103668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LED-Anzeige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3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2b Herzschlag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0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1. Symbol wechseln</a:t>
            </a:r>
            <a:endParaRPr lang="de-DE" sz="2400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t="15626"/>
          <a:stretch/>
        </p:blipFill>
        <p:spPr>
          <a:xfrm>
            <a:off x="6695449" y="2210847"/>
            <a:ext cx="4337054" cy="4382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7146093" y="1566475"/>
            <a:ext cx="314550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accent5">
                    <a:lumMod val="75000"/>
                  </a:schemeClr>
                </a:solidFill>
              </a:rPr>
              <a:t>weitere Symbole</a:t>
            </a:r>
            <a:endParaRPr lang="de-DE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3" name="Grafik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371886" y="4031190"/>
            <a:ext cx="1904365" cy="589915"/>
          </a:xfrm>
          <a:prstGeom prst="rect">
            <a:avLst/>
          </a:prstGeom>
        </p:spPr>
      </p:pic>
      <p:pic>
        <p:nvPicPr>
          <p:cNvPr id="14" name="Grafik 13"/>
          <p:cNvPicPr/>
          <p:nvPr/>
        </p:nvPicPr>
        <p:blipFill>
          <a:blip r:embed="rId4"/>
          <a:stretch>
            <a:fillRect/>
          </a:stretch>
        </p:blipFill>
        <p:spPr>
          <a:xfrm>
            <a:off x="2369011" y="5300436"/>
            <a:ext cx="1904365" cy="561340"/>
          </a:xfrm>
          <a:prstGeom prst="rect">
            <a:avLst/>
          </a:prstGeom>
        </p:spPr>
      </p:pic>
      <p:sp>
        <p:nvSpPr>
          <p:cNvPr id="8" name="Nach links gekrümmter Pfeil 7"/>
          <p:cNvSpPr/>
          <p:nvPr/>
        </p:nvSpPr>
        <p:spPr>
          <a:xfrm>
            <a:off x="4459876" y="4184650"/>
            <a:ext cx="715973" cy="1491531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Nach links gekrümmter Pfeil 17"/>
          <p:cNvSpPr/>
          <p:nvPr/>
        </p:nvSpPr>
        <p:spPr>
          <a:xfrm rot="10800000">
            <a:off x="1559788" y="4104722"/>
            <a:ext cx="715973" cy="1491531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92574" y="2167084"/>
            <a:ext cx="1718181" cy="7002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8419381" y="5893197"/>
            <a:ext cx="1604513" cy="593867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6806242" y="5893197"/>
            <a:ext cx="1546571" cy="593867"/>
          </a:xfrm>
          <a:prstGeom prst="rect">
            <a:avLst/>
          </a:prstGeom>
          <a:noFill/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/>
          <p:cNvGrpSpPr/>
          <p:nvPr/>
        </p:nvGrpSpPr>
        <p:grpSpPr>
          <a:xfrm>
            <a:off x="1871149" y="1906981"/>
            <a:ext cx="2968331" cy="1933392"/>
            <a:chOff x="1871149" y="1906981"/>
            <a:chExt cx="2968331" cy="1933392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71149" y="1906981"/>
              <a:ext cx="2900088" cy="1933392"/>
            </a:xfrm>
            <a:prstGeom prst="rect">
              <a:avLst/>
            </a:prstGeom>
          </p:spPr>
        </p:pic>
        <p:sp>
          <p:nvSpPr>
            <p:cNvPr id="15" name="Ellipse 14"/>
            <p:cNvSpPr/>
            <p:nvPr/>
          </p:nvSpPr>
          <p:spPr>
            <a:xfrm>
              <a:off x="4276251" y="2326161"/>
              <a:ext cx="367250" cy="36448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cxnSp>
          <p:nvCxnSpPr>
            <p:cNvPr id="16" name="Gerade Verbindung mit Pfeil 15"/>
            <p:cNvCxnSpPr/>
            <p:nvPr/>
          </p:nvCxnSpPr>
          <p:spPr>
            <a:xfrm flipH="1">
              <a:off x="4612613" y="1979714"/>
              <a:ext cx="226867" cy="37436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24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2b Herzschlag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862641" y="1141167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1. Symbol wechseln</a:t>
            </a:r>
            <a:endParaRPr lang="de-DE" sz="2400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3" name="Grafik 12"/>
          <p:cNvPicPr/>
          <p:nvPr/>
        </p:nvPicPr>
        <p:blipFill>
          <a:blip r:embed="rId2"/>
          <a:stretch>
            <a:fillRect/>
          </a:stretch>
        </p:blipFill>
        <p:spPr>
          <a:xfrm>
            <a:off x="2575336" y="3258951"/>
            <a:ext cx="1904365" cy="589915"/>
          </a:xfrm>
          <a:prstGeom prst="rect">
            <a:avLst/>
          </a:prstGeom>
        </p:spPr>
      </p:pic>
      <p:pic>
        <p:nvPicPr>
          <p:cNvPr id="14" name="Grafik 13"/>
          <p:cNvPicPr/>
          <p:nvPr/>
        </p:nvPicPr>
        <p:blipFill>
          <a:blip r:embed="rId3"/>
          <a:stretch>
            <a:fillRect/>
          </a:stretch>
        </p:blipFill>
        <p:spPr>
          <a:xfrm>
            <a:off x="2619086" y="4543344"/>
            <a:ext cx="1904365" cy="561340"/>
          </a:xfrm>
          <a:prstGeom prst="rect">
            <a:avLst/>
          </a:prstGeom>
        </p:spPr>
      </p:pic>
      <p:sp>
        <p:nvSpPr>
          <p:cNvPr id="8" name="Nach links gekrümmter Pfeil 7"/>
          <p:cNvSpPr/>
          <p:nvPr/>
        </p:nvSpPr>
        <p:spPr>
          <a:xfrm>
            <a:off x="4663326" y="3412411"/>
            <a:ext cx="715973" cy="1491531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Nach links gekrümmter Pfeil 17"/>
          <p:cNvSpPr/>
          <p:nvPr/>
        </p:nvSpPr>
        <p:spPr>
          <a:xfrm rot="10800000">
            <a:off x="1763238" y="3332483"/>
            <a:ext cx="715973" cy="1491531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749" y="2379184"/>
            <a:ext cx="3386328" cy="3398127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668677" y="6168817"/>
            <a:ext cx="1005902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chemeClr val="accent5">
                    <a:lumMod val="75000"/>
                  </a:schemeClr>
                </a:solidFill>
              </a:rPr>
              <a:t>zur Anzeigedauer erfährst du auf der folgenden Folie mehr.</a:t>
            </a:r>
            <a:endParaRPr lang="de-DE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2b Herzschlag - Anzeigedauer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feld 9"/>
          <p:cNvSpPr txBox="1"/>
          <p:nvPr/>
        </p:nvSpPr>
        <p:spPr>
          <a:xfrm>
            <a:off x="619025" y="1147490"/>
            <a:ext cx="11118706" cy="12003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i="1" dirty="0" smtClean="0"/>
              <a:t>Im </a:t>
            </a:r>
            <a:r>
              <a:rPr lang="de-DE" sz="2400" b="1" i="1" dirty="0" err="1" smtClean="0"/>
              <a:t>Makecode</a:t>
            </a:r>
            <a:r>
              <a:rPr lang="de-DE" sz="2400" b="1" i="1" dirty="0" smtClean="0"/>
              <a:t>-Editor</a:t>
            </a:r>
            <a:r>
              <a:rPr lang="de-DE" sz="2400" i="1" dirty="0" smtClean="0"/>
              <a:t> wird die Zeitdauer in </a:t>
            </a:r>
            <a:r>
              <a:rPr lang="de-DE" sz="2400" b="1" i="1" dirty="0" err="1" smtClean="0"/>
              <a:t>ms</a:t>
            </a:r>
            <a:r>
              <a:rPr lang="de-DE" sz="2400" b="1" i="1" dirty="0" smtClean="0"/>
              <a:t> – Millisekunden </a:t>
            </a:r>
            <a:r>
              <a:rPr lang="de-DE" sz="2400" i="1" dirty="0" smtClean="0"/>
              <a:t>angegeben.</a:t>
            </a:r>
            <a:endParaRPr lang="de-DE" sz="2400" i="1" dirty="0"/>
          </a:p>
          <a:p>
            <a:r>
              <a:rPr lang="de-DE" sz="2400" i="1" dirty="0" smtClean="0">
                <a:solidFill>
                  <a:schemeClr val="tx1"/>
                </a:solidFill>
              </a:rPr>
              <a:t>Bei sportlichen Veranstaltung heißt es auch oft: </a:t>
            </a:r>
          </a:p>
          <a:p>
            <a:r>
              <a:rPr lang="de-DE" sz="2400" b="1" i="1" dirty="0" smtClean="0">
                <a:solidFill>
                  <a:srgbClr val="FF0000"/>
                </a:solidFill>
              </a:rPr>
              <a:t>„Der Sieger hatte 3 Tausendstel-Sekunden Vorsprung.</a:t>
            </a:r>
            <a:endParaRPr lang="de-DE" sz="2800" b="1" i="1" dirty="0">
              <a:solidFill>
                <a:srgbClr val="FF0000"/>
              </a:solidFill>
            </a:endParaRPr>
          </a:p>
        </p:txBody>
      </p:sp>
      <p:cxnSp>
        <p:nvCxnSpPr>
          <p:cNvPr id="11" name="Line 9"/>
          <p:cNvCxnSpPr>
            <a:cxnSpLocks noChangeShapeType="1"/>
          </p:cNvCxnSpPr>
          <p:nvPr/>
        </p:nvCxnSpPr>
        <p:spPr bwMode="auto">
          <a:xfrm>
            <a:off x="-1216920" y="-443625"/>
            <a:ext cx="6743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59714"/>
              </p:ext>
            </p:extLst>
          </p:nvPr>
        </p:nvGraphicFramePr>
        <p:xfrm>
          <a:off x="468530" y="3880331"/>
          <a:ext cx="950851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01702">
                  <a:extLst>
                    <a:ext uri="{9D8B030D-6E8A-4147-A177-3AD203B41FA5}">
                      <a16:colId xmlns:a16="http://schemas.microsoft.com/office/drawing/2014/main" val="4029362310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2887869625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1475038619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2452605402"/>
                    </a:ext>
                  </a:extLst>
                </a:gridCol>
                <a:gridCol w="1901702">
                  <a:extLst>
                    <a:ext uri="{9D8B030D-6E8A-4147-A177-3AD203B41FA5}">
                      <a16:colId xmlns:a16="http://schemas.microsoft.com/office/drawing/2014/main" val="15773600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Zehner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Einer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Zehntel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Hundertstel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Tausendstel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8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989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812247"/>
                  </a:ext>
                </a:extLst>
              </a:tr>
            </a:tbl>
          </a:graphicData>
        </a:graphic>
      </p:graphicFrame>
      <p:sp>
        <p:nvSpPr>
          <p:cNvPr id="30" name="Geschweifte Klammer rechts 29"/>
          <p:cNvSpPr/>
          <p:nvPr/>
        </p:nvSpPr>
        <p:spPr>
          <a:xfrm rot="16200000">
            <a:off x="6820478" y="766629"/>
            <a:ext cx="575576" cy="5555100"/>
          </a:xfrm>
          <a:prstGeom prst="rightBrace">
            <a:avLst>
              <a:gd name="adj1" fmla="val 8333"/>
              <a:gd name="adj2" fmla="val 49672"/>
            </a:avLst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Geschweifte Klammer rechts 30"/>
          <p:cNvSpPr/>
          <p:nvPr/>
        </p:nvSpPr>
        <p:spPr>
          <a:xfrm rot="16200000">
            <a:off x="2069247" y="1654444"/>
            <a:ext cx="575576" cy="3777010"/>
          </a:xfrm>
          <a:prstGeom prst="rightBrace">
            <a:avLst>
              <a:gd name="adj1" fmla="val 8333"/>
              <a:gd name="adj2" fmla="val 49672"/>
            </a:avLst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/>
          <p:cNvCxnSpPr/>
          <p:nvPr/>
        </p:nvCxnSpPr>
        <p:spPr>
          <a:xfrm>
            <a:off x="4274156" y="2883751"/>
            <a:ext cx="0" cy="260179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5248247" y="2485719"/>
            <a:ext cx="38074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Millisekunden</a:t>
            </a:r>
            <a:endParaRPr lang="de-DE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758175" y="2568395"/>
            <a:ext cx="29017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de-DE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ekunden</a:t>
            </a:r>
            <a:endParaRPr lang="de-DE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9566342" y="4140489"/>
            <a:ext cx="262565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500 	 </a:t>
            </a:r>
            <a:r>
              <a:rPr lang="de-DE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5002212" y="4094207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6805256" y="4094206"/>
            <a:ext cx="44114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8587266" y="4098469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4977755" y="4505381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6805256" y="4505381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8577285" y="4505380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3074942" y="4441266"/>
            <a:ext cx="4411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9541887" y="4543066"/>
            <a:ext cx="23599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1000 </a:t>
            </a:r>
            <a:r>
              <a:rPr lang="de-DE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3056392" y="6110599"/>
            <a:ext cx="49407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 </a:t>
            </a:r>
            <a:r>
              <a:rPr lang="de-DE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r>
              <a:rPr lang="de-DE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1 Sekunde 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056393" y="5485549"/>
            <a:ext cx="49407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0,5 Sekunde = 500 </a:t>
            </a:r>
            <a:r>
              <a:rPr lang="de-DE" sz="36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endParaRPr lang="de-DE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339365" y="2696066"/>
            <a:ext cx="3846136" cy="27894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23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1280890"/>
          </a:xfrm>
        </p:spPr>
        <p:txBody>
          <a:bodyPr/>
          <a:lstStyle/>
          <a:p>
            <a:r>
              <a:rPr lang="de-DE" dirty="0" smtClean="0"/>
              <a:t>2b Herzschlag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77304" y="1125051"/>
            <a:ext cx="10363826" cy="4966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/>
              <a:t>2. Ausführen des Programms durch verschiedene </a:t>
            </a:r>
            <a:r>
              <a:rPr lang="de-DE" sz="2400" b="1" dirty="0" smtClean="0"/>
              <a:t>Eingabeelemente: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b="1" dirty="0" smtClean="0"/>
              <a:t>    </a:t>
            </a:r>
            <a:endParaRPr lang="de-DE" sz="2400" b="1" dirty="0" smtClean="0"/>
          </a:p>
          <a:p>
            <a:r>
              <a:rPr lang="de-DE" sz="2400" b="1" dirty="0" smtClean="0"/>
              <a:t>Taste A</a:t>
            </a:r>
          </a:p>
          <a:p>
            <a:r>
              <a:rPr lang="de-DE" sz="2400" b="1" dirty="0" smtClean="0"/>
              <a:t>Taste B</a:t>
            </a:r>
          </a:p>
          <a:p>
            <a:r>
              <a:rPr lang="de-DE" sz="2400" b="1" dirty="0" smtClean="0"/>
              <a:t>Taste A+B</a:t>
            </a:r>
          </a:p>
          <a:p>
            <a:r>
              <a:rPr lang="de-DE" sz="2400" b="1" dirty="0" smtClean="0"/>
              <a:t>Pin </a:t>
            </a:r>
            <a:r>
              <a:rPr lang="de-DE" sz="2400" b="1" dirty="0" smtClean="0"/>
              <a:t>0 bis Pin 3</a:t>
            </a:r>
            <a:br>
              <a:rPr lang="de-DE" sz="2400" b="1" dirty="0" smtClean="0"/>
            </a:br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1932" y="1815160"/>
            <a:ext cx="6565410" cy="135576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5797" y="3207962"/>
            <a:ext cx="3277680" cy="129120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797" y="4651129"/>
            <a:ext cx="3277680" cy="184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404" y="360160"/>
            <a:ext cx="8911687" cy="695642"/>
          </a:xfrm>
        </p:spPr>
        <p:txBody>
          <a:bodyPr/>
          <a:lstStyle/>
          <a:p>
            <a:r>
              <a:rPr lang="de-DE" dirty="0" smtClean="0"/>
              <a:t>2b Herzschlag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68677" y="1339570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/>
              <a:t>3</a:t>
            </a:r>
            <a:r>
              <a:rPr lang="de-DE" sz="2400" b="1" dirty="0" smtClean="0"/>
              <a:t>. Anzeigedauer ändern</a:t>
            </a:r>
          </a:p>
          <a:p>
            <a:pPr marL="0" indent="0">
              <a:buNone/>
            </a:pPr>
            <a:r>
              <a:rPr lang="de-DE" sz="2400" b="1" dirty="0" smtClean="0"/>
              <a:t>Was ändert sich, wenn der Block „pausiere“ an einer Stelle fehlt?</a:t>
            </a:r>
          </a:p>
          <a:p>
            <a:pPr marL="0" indent="0">
              <a:buNone/>
            </a:pPr>
            <a:r>
              <a:rPr lang="de-DE" sz="2400" b="1" dirty="0" smtClean="0"/>
              <a:t>Was passiert, wenn die Anzeigedauer unterschiedlich eingestellt wird?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  <p:grpSp>
        <p:nvGrpSpPr>
          <p:cNvPr id="5" name="Gruppieren 4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6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1064" y="3051623"/>
            <a:ext cx="3479398" cy="262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039106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186</Words>
  <Application>Microsoft Office PowerPoint</Application>
  <PresentationFormat>Breitbild</PresentationFormat>
  <Paragraphs>66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Segoe Print</vt:lpstr>
      <vt:lpstr>Times New Roman</vt:lpstr>
      <vt:lpstr>Wingdings 3</vt:lpstr>
      <vt:lpstr>Fetzen</vt:lpstr>
      <vt:lpstr>Herzschlag(Symbole)</vt:lpstr>
      <vt:lpstr>Überblick „Herzschlag“</vt:lpstr>
      <vt:lpstr>2b Herzschlag</vt:lpstr>
      <vt:lpstr>2b Herzschlag</vt:lpstr>
      <vt:lpstr>2b Herzschlag</vt:lpstr>
      <vt:lpstr>2b Herzschlag - Anzeigedauer</vt:lpstr>
      <vt:lpstr>2b Herzschlag</vt:lpstr>
      <vt:lpstr>2b Herzschlag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63</cp:revision>
  <dcterms:created xsi:type="dcterms:W3CDTF">2018-08-30T13:11:55Z</dcterms:created>
  <dcterms:modified xsi:type="dcterms:W3CDTF">2019-05-06T05:35:53Z</dcterms:modified>
</cp:coreProperties>
</file>