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66" r:id="rId3"/>
    <p:sldId id="269" r:id="rId4"/>
    <p:sldId id="268" r:id="rId5"/>
    <p:sldId id="278" r:id="rId6"/>
    <p:sldId id="279" r:id="rId7"/>
    <p:sldId id="276" r:id="rId8"/>
    <p:sldId id="277" r:id="rId9"/>
    <p:sldId id="270" r:id="rId10"/>
    <p:sldId id="271" r:id="rId11"/>
    <p:sldId id="272" r:id="rId12"/>
    <p:sldId id="273" r:id="rId13"/>
    <p:sldId id="267" r:id="rId14"/>
    <p:sldId id="275" r:id="rId15"/>
    <p:sldId id="274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rbtabelle.at/farben-umrechnen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RGB-LED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2" y="4797828"/>
            <a:ext cx="8915399" cy="1126283"/>
          </a:xfrm>
        </p:spPr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532" y="762518"/>
            <a:ext cx="3991532" cy="221963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249" y="438623"/>
            <a:ext cx="2962688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Nun muss noch die Farbe der RGB-LED eingebaut werden.</a:t>
            </a:r>
            <a:br>
              <a:rPr lang="de-DE" sz="2400" dirty="0" smtClean="0"/>
            </a:br>
            <a:r>
              <a:rPr lang="de-DE" sz="2400" dirty="0" smtClean="0"/>
              <a:t>Da die Farbe keinen bestimmten Wert hat, ist keiner der folgenden Blöcke geeignet, da der </a:t>
            </a:r>
            <a:r>
              <a:rPr lang="de-DE" sz="2400" b="1" dirty="0" smtClean="0"/>
              <a:t>Wert vorgegeben </a:t>
            </a:r>
            <a:r>
              <a:rPr lang="de-DE" sz="2400" dirty="0" smtClean="0"/>
              <a:t>ist.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Der Wert der Farbe muss dem </a:t>
            </a:r>
            <a:r>
              <a:rPr lang="de-DE" sz="2400" b="1" dirty="0" smtClean="0"/>
              <a:t>Platzhalter = Index </a:t>
            </a:r>
            <a:r>
              <a:rPr lang="de-DE" sz="2400" dirty="0" smtClean="0"/>
              <a:t>entsprechen!</a:t>
            </a:r>
          </a:p>
          <a:p>
            <a:pPr marL="0" indent="0">
              <a:buNone/>
            </a:pPr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  <p:sp>
        <p:nvSpPr>
          <p:cNvPr id="3" name="Rechteck 2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</a:t>
            </a:r>
            <a:r>
              <a:rPr lang="de-DE" sz="2400" b="1" i="1" dirty="0" smtClean="0"/>
              <a:t>der </a:t>
            </a:r>
            <a:r>
              <a:rPr lang="de-DE" sz="2400" b="1" i="1" dirty="0" smtClean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20" y="1425507"/>
            <a:ext cx="1362217" cy="72586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322" y="1328821"/>
            <a:ext cx="3221842" cy="10105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2366" y="1328821"/>
            <a:ext cx="1648627" cy="91174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5920" y="4026135"/>
            <a:ext cx="3086531" cy="5620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4784" y="4106521"/>
            <a:ext cx="3315163" cy="1133633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306322" y="4026135"/>
            <a:ext cx="1206129" cy="562053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7116322" y="4106520"/>
            <a:ext cx="1314671" cy="37738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r Verbinder 12"/>
          <p:cNvCxnSpPr/>
          <p:nvPr/>
        </p:nvCxnSpPr>
        <p:spPr>
          <a:xfrm>
            <a:off x="3329599" y="3943019"/>
            <a:ext cx="1206129" cy="9992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3401612" y="3851868"/>
            <a:ext cx="1206129" cy="9992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7130275" y="3811803"/>
            <a:ext cx="1206129" cy="9992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7202288" y="3720652"/>
            <a:ext cx="1206129" cy="9992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07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Der Wert der Farbe muss dem </a:t>
            </a:r>
            <a:r>
              <a:rPr lang="de-DE" sz="2400" b="1" dirty="0" smtClean="0"/>
              <a:t>Platzhalter = Index </a:t>
            </a:r>
            <a:r>
              <a:rPr lang="de-DE" sz="2400" dirty="0" smtClean="0"/>
              <a:t>entsprechen!</a:t>
            </a:r>
          </a:p>
          <a:p>
            <a:pPr marL="0" indent="0">
              <a:buNone/>
            </a:pPr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  <p:sp>
        <p:nvSpPr>
          <p:cNvPr id="3" name="Rechteck 2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</a:t>
            </a:r>
            <a:r>
              <a:rPr lang="de-DE" sz="2400" b="1" i="1" dirty="0" smtClean="0"/>
              <a:t>der </a:t>
            </a:r>
            <a:r>
              <a:rPr lang="de-DE" sz="2400" b="1" i="1" dirty="0" smtClean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549" y="2486068"/>
            <a:ext cx="3315163" cy="1133633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3732767" y="2486067"/>
            <a:ext cx="1388945" cy="37738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755" y="2674761"/>
            <a:ext cx="895350" cy="304800"/>
          </a:xfrm>
          <a:prstGeom prst="rect">
            <a:avLst/>
          </a:prstGeom>
        </p:spPr>
      </p:pic>
      <p:sp>
        <p:nvSpPr>
          <p:cNvPr id="12" name="Nach oben gekrümmter Pfeil 11"/>
          <p:cNvSpPr/>
          <p:nvPr/>
        </p:nvSpPr>
        <p:spPr>
          <a:xfrm rot="10800000">
            <a:off x="4776722" y="2013884"/>
            <a:ext cx="1640708" cy="575035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5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So würde nun das Programm aussehen!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Teste das Programm. </a:t>
            </a:r>
            <a:r>
              <a:rPr lang="de-DE" sz="2400" b="1" dirty="0" smtClean="0"/>
              <a:t>Was stellst du fest?</a:t>
            </a:r>
            <a:br>
              <a:rPr lang="de-DE" sz="2400" b="1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Hinweis: 	Alle anderen Farben sollen </a:t>
            </a:r>
            <a:r>
              <a:rPr lang="de-DE" sz="2400" i="1" dirty="0" smtClean="0"/>
              <a:t>nicht angezeigt </a:t>
            </a:r>
            <a:r>
              <a:rPr lang="de-DE" sz="2400" dirty="0" smtClean="0"/>
              <a:t>werden, </a:t>
            </a:r>
            <a:br>
              <a:rPr lang="de-DE" sz="2400" dirty="0" smtClean="0"/>
            </a:br>
            <a:r>
              <a:rPr lang="de-DE" sz="2400" dirty="0" smtClean="0"/>
              <a:t>				daher alle auf den </a:t>
            </a:r>
            <a:r>
              <a:rPr lang="de-DE" sz="2400" b="1" dirty="0" smtClean="0"/>
              <a:t>Wert = 0 </a:t>
            </a:r>
            <a:r>
              <a:rPr lang="de-DE" sz="2400" dirty="0" smtClean="0"/>
              <a:t>setzen.</a:t>
            </a:r>
          </a:p>
          <a:p>
            <a:pPr marL="0" indent="0">
              <a:buNone/>
            </a:pPr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  <p:sp>
        <p:nvSpPr>
          <p:cNvPr id="3" name="Rechteck 2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</a:t>
            </a:r>
            <a:r>
              <a:rPr lang="de-DE" sz="2400" b="1" i="1" dirty="0" smtClean="0"/>
              <a:t>der </a:t>
            </a:r>
            <a:r>
              <a:rPr lang="de-DE" sz="2400" b="1" i="1" dirty="0" smtClean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624" y="1966705"/>
            <a:ext cx="4553585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4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So läuft das Programm ab: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In einzelnen Schritten wird der Anteil des roten Lichts </a:t>
            </a:r>
            <a:r>
              <a:rPr lang="de-DE" sz="2400" b="1" dirty="0" smtClean="0"/>
              <a:t>von 255 bis </a:t>
            </a:r>
            <a:r>
              <a:rPr lang="de-DE" sz="2400" b="1" dirty="0"/>
              <a:t>auf Null verkleinert und die neuen Farbwerte jeweils an die LED gegeben. 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 smtClean="0"/>
          </a:p>
          <a:p>
            <a:r>
              <a:rPr lang="de-DE" sz="2400" b="1" dirty="0" smtClean="0"/>
              <a:t>Da dies sehr schnell geschieht, sieht man diesen Effekt kaum,</a:t>
            </a:r>
            <a:br>
              <a:rPr lang="de-DE" sz="2400" b="1" dirty="0" smtClean="0"/>
            </a:br>
            <a:endParaRPr lang="de-DE" sz="2400" b="1" dirty="0" smtClean="0"/>
          </a:p>
          <a:p>
            <a:r>
              <a:rPr lang="de-DE" sz="2400" dirty="0" smtClean="0"/>
              <a:t>Damit </a:t>
            </a:r>
            <a:r>
              <a:rPr lang="de-DE" sz="2400" dirty="0"/>
              <a:t>man überhaupt einen Effekt sieht, muss nach jedem Schritt </a:t>
            </a:r>
            <a:r>
              <a:rPr lang="de-DE" sz="2400" b="1" dirty="0"/>
              <a:t>gewartet</a:t>
            </a:r>
            <a:r>
              <a:rPr lang="de-DE" sz="2400" dirty="0"/>
              <a:t> werden.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Die Lösung findest du auf der folgenden Folie!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</a:t>
            </a:r>
            <a:r>
              <a:rPr lang="de-DE" sz="2400" b="1" i="1" dirty="0" smtClean="0"/>
              <a:t>der </a:t>
            </a:r>
            <a:r>
              <a:rPr lang="de-DE" sz="2400" b="1" i="1" dirty="0" smtClean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516" y="5038296"/>
            <a:ext cx="2029108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Aufgabe</a:t>
            </a:r>
            <a:r>
              <a:rPr lang="de-DE" sz="2400" b="1" dirty="0"/>
              <a:t>:</a:t>
            </a:r>
            <a:r>
              <a:rPr lang="de-DE" sz="2400" dirty="0"/>
              <a:t>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Ändere </a:t>
            </a:r>
            <a:r>
              <a:rPr lang="de-DE" sz="2400" dirty="0"/>
              <a:t>das Programm so, dass die </a:t>
            </a:r>
            <a:r>
              <a:rPr lang="de-DE" sz="2400" b="1" dirty="0"/>
              <a:t>blaue oder die grüne LED </a:t>
            </a:r>
            <a:r>
              <a:rPr lang="de-DE" sz="2400" dirty="0"/>
              <a:t>ihre Helligkeiten </a:t>
            </a:r>
            <a:r>
              <a:rPr lang="de-DE" sz="2400" dirty="0" smtClean="0"/>
              <a:t>ändern.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</a:t>
            </a:r>
            <a:r>
              <a:rPr lang="de-DE" sz="2400" b="1" i="1" dirty="0" smtClean="0"/>
              <a:t>der </a:t>
            </a:r>
            <a:r>
              <a:rPr lang="de-DE" sz="2400" b="1" i="1" dirty="0" smtClean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698" y="1516810"/>
            <a:ext cx="5777280" cy="306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74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Aufgabe</a:t>
            </a:r>
            <a:r>
              <a:rPr lang="de-DE" sz="2400" b="1" dirty="0"/>
              <a:t>:</a:t>
            </a:r>
            <a:r>
              <a:rPr lang="de-DE" sz="2400" dirty="0"/>
              <a:t> Ändere das Programm so, dass die </a:t>
            </a:r>
            <a:r>
              <a:rPr lang="de-DE" sz="2400" b="1" dirty="0"/>
              <a:t>blaue oder die grüne LED </a:t>
            </a:r>
            <a:r>
              <a:rPr lang="de-DE" sz="2400" dirty="0"/>
              <a:t>ihre Helligkeiten ändern. </a:t>
            </a:r>
            <a:endParaRPr lang="de-DE" sz="2400" dirty="0" smtClean="0"/>
          </a:p>
          <a:p>
            <a:r>
              <a:rPr lang="de-DE" sz="2400" b="1" dirty="0" smtClean="0"/>
              <a:t>LÖSUNGEN:</a:t>
            </a:r>
            <a:endParaRPr lang="de-DE" sz="2400" b="1" dirty="0"/>
          </a:p>
        </p:txBody>
      </p:sp>
      <p:sp>
        <p:nvSpPr>
          <p:cNvPr id="4" name="Rechteck 3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</a:t>
            </a:r>
            <a:r>
              <a:rPr lang="de-DE" sz="2400" b="1" i="1" dirty="0" smtClean="0"/>
              <a:t>der </a:t>
            </a:r>
            <a:r>
              <a:rPr lang="de-DE" sz="2400" b="1" i="1" dirty="0" smtClean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75" y="3303139"/>
            <a:ext cx="4505954" cy="243874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044" y="3265033"/>
            <a:ext cx="4544059" cy="24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6531235"/>
              </p:ext>
            </p:extLst>
          </p:nvPr>
        </p:nvGraphicFramePr>
        <p:xfrm>
          <a:off x="792404" y="1000605"/>
          <a:ext cx="10467972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3986">
                  <a:extLst>
                    <a:ext uri="{9D8B030D-6E8A-4147-A177-3AD203B41FA5}">
                      <a16:colId xmlns:a16="http://schemas.microsoft.com/office/drawing/2014/main" val="3745587217"/>
                    </a:ext>
                  </a:extLst>
                </a:gridCol>
                <a:gridCol w="5233986">
                  <a:extLst>
                    <a:ext uri="{9D8B030D-6E8A-4147-A177-3AD203B41FA5}">
                      <a16:colId xmlns:a16="http://schemas.microsoft.com/office/drawing/2014/main" val="3238631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Arbeitsmaterial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Beschreibung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281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AB: </a:t>
                      </a:r>
                      <a:r>
                        <a:rPr lang="de-DE" sz="2200" b="1" dirty="0" smtClean="0"/>
                        <a:t>Würfel –Teil 1. </a:t>
                      </a:r>
                      <a:r>
                        <a:rPr lang="de-DE" sz="2200" b="1" dirty="0" err="1" smtClean="0"/>
                        <a:t>docx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Arbeitsblatt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19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Vorstellung</a:t>
                      </a:r>
                      <a:r>
                        <a:rPr lang="de-DE" sz="2200" baseline="0" dirty="0" smtClean="0"/>
                        <a:t> der Aktion „Schütteln“ = Lageänderung.</a:t>
                      </a:r>
                    </a:p>
                    <a:p>
                      <a:r>
                        <a:rPr lang="de-DE" sz="2200" baseline="0" dirty="0" smtClean="0"/>
                        <a:t>Ausgabe einer Zufallszahl.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761475"/>
                  </a:ext>
                </a:extLst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8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2g „Bewegte Bilder“ – weitere Beispiele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760" y="3269561"/>
            <a:ext cx="3391373" cy="301032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525" y="3246584"/>
            <a:ext cx="5144218" cy="29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3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RGB steht für </a:t>
            </a:r>
            <a:r>
              <a:rPr lang="de-DE" sz="2400" b="1" dirty="0" smtClean="0">
                <a:solidFill>
                  <a:srgbClr val="FF0000"/>
                </a:solidFill>
              </a:rPr>
              <a:t>ROT</a:t>
            </a:r>
            <a:r>
              <a:rPr lang="de-DE" sz="2400" dirty="0" smtClean="0"/>
              <a:t>, </a:t>
            </a:r>
            <a:r>
              <a:rPr lang="de-DE" sz="2400" b="1" dirty="0" smtClean="0">
                <a:solidFill>
                  <a:srgbClr val="FFC000"/>
                </a:solidFill>
              </a:rPr>
              <a:t>GELB</a:t>
            </a:r>
            <a:r>
              <a:rPr lang="de-DE" sz="2400" dirty="0" smtClean="0"/>
              <a:t> und </a:t>
            </a:r>
            <a:r>
              <a:rPr lang="de-DE" sz="2400" b="1" dirty="0" smtClean="0">
                <a:solidFill>
                  <a:srgbClr val="0000FF"/>
                </a:solidFill>
              </a:rPr>
              <a:t>BLAU</a:t>
            </a:r>
          </a:p>
          <a:p>
            <a:pPr marL="0" indent="0">
              <a:buNone/>
            </a:pPr>
            <a:endParaRPr lang="de-DE" sz="24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>
              <a:solidFill>
                <a:srgbClr val="0000FF"/>
              </a:solidFill>
            </a:endParaRPr>
          </a:p>
          <a:p>
            <a:r>
              <a:rPr lang="de-DE" sz="2400" b="1" dirty="0" smtClean="0">
                <a:solidFill>
                  <a:srgbClr val="0000FF"/>
                </a:solidFill>
              </a:rPr>
              <a:t>Was weißt du über die Farben aus dem Kunstunterricht?</a:t>
            </a:r>
          </a:p>
          <a:p>
            <a:r>
              <a:rPr lang="de-DE" sz="2400" b="1" dirty="0" smtClean="0">
                <a:solidFill>
                  <a:srgbClr val="0000FF"/>
                </a:solidFill>
              </a:rPr>
              <a:t>Ein Farbdrucker setzt aus diesen Farben alle anderen Farbtöne zusammen.</a:t>
            </a: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>
              <a:solidFill>
                <a:srgbClr val="0000FF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82" y="2288903"/>
            <a:ext cx="1699956" cy="158435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054" y="4856756"/>
            <a:ext cx="1600954" cy="15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2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Der MakeCode-Editor kann gezielt folgende Farben ausgeben.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374" y="2175915"/>
            <a:ext cx="4267796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7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AUFGABE:</a:t>
            </a:r>
          </a:p>
          <a:p>
            <a:pPr lvl="0">
              <a:spcBef>
                <a:spcPts val="0"/>
              </a:spcBef>
            </a:pPr>
            <a:r>
              <a:rPr lang="de-DE" sz="2400" b="1" i="1" dirty="0" smtClean="0"/>
              <a:t>„</a:t>
            </a:r>
            <a:r>
              <a:rPr lang="de-DE" sz="2400" dirty="0"/>
              <a:t>Beim Klicken auf die </a:t>
            </a:r>
            <a:r>
              <a:rPr lang="de-DE" sz="2400" b="1" dirty="0"/>
              <a:t>Taste A</a:t>
            </a:r>
            <a:r>
              <a:rPr lang="de-DE" sz="2400" dirty="0"/>
              <a:t> soll ein Blinklicht im Wechsel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von </a:t>
            </a:r>
            <a:r>
              <a:rPr lang="de-DE" sz="2400" b="1" dirty="0"/>
              <a:t>„ROT“ und „BLAU“</a:t>
            </a:r>
            <a:r>
              <a:rPr lang="de-DE" sz="2400" dirty="0"/>
              <a:t> erscheinen</a:t>
            </a:r>
            <a:br>
              <a:rPr lang="de-DE" sz="2400" dirty="0"/>
            </a:br>
            <a:r>
              <a:rPr lang="de-DE" sz="2400" dirty="0"/>
              <a:t>Dies </a:t>
            </a:r>
            <a:r>
              <a:rPr lang="de-DE" sz="2400" b="1" dirty="0"/>
              <a:t>soll 3-mal wiederholt</a:t>
            </a:r>
            <a:r>
              <a:rPr lang="de-DE" sz="2400" dirty="0"/>
              <a:t> werden.</a:t>
            </a:r>
            <a:br>
              <a:rPr lang="de-DE" sz="2400" dirty="0"/>
            </a:br>
            <a:r>
              <a:rPr lang="de-DE" sz="2400" dirty="0"/>
              <a:t>(evtl. muss noch der Befehlsblock „warten“ eingebaut werden).</a:t>
            </a:r>
          </a:p>
          <a:p>
            <a:pPr marL="0" lvl="0" indent="0">
              <a:buNone/>
            </a:pPr>
            <a:endParaRPr lang="de-DE" sz="2400" dirty="0"/>
          </a:p>
          <a:p>
            <a:pPr lvl="0"/>
            <a:r>
              <a:rPr lang="de-DE" sz="2400" dirty="0"/>
              <a:t>Danach soll die LED ausgeschaltet werden (Wert = 0)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64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82" y="1516810"/>
            <a:ext cx="4039164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9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EXTRA-AUFGABE</a:t>
            </a:r>
            <a:r>
              <a:rPr lang="de-DE" sz="2400" b="1" dirty="0" smtClean="0"/>
              <a:t>:</a:t>
            </a:r>
          </a:p>
          <a:p>
            <a:r>
              <a:rPr lang="de-DE" sz="2400" dirty="0"/>
              <a:t>Mit dem Wechsel der Farben blau/rot könntest du auch eine Art </a:t>
            </a:r>
            <a:r>
              <a:rPr lang="de-DE" sz="2400" b="1" dirty="0"/>
              <a:t>Martinshorn</a:t>
            </a:r>
            <a:r>
              <a:rPr lang="de-DE" sz="2400" dirty="0"/>
              <a:t> </a:t>
            </a:r>
            <a:r>
              <a:rPr lang="de-DE" sz="2400" dirty="0" smtClean="0"/>
              <a:t>ertönen </a:t>
            </a:r>
            <a:r>
              <a:rPr lang="de-DE" sz="2400" dirty="0"/>
              <a:t>lassen.</a:t>
            </a:r>
          </a:p>
          <a:p>
            <a:pPr lvl="0">
              <a:spcBef>
                <a:spcPts val="0"/>
              </a:spcBef>
            </a:pPr>
            <a:endParaRPr lang="de-DE" sz="2400" dirty="0"/>
          </a:p>
          <a:p>
            <a:pPr marL="0" lvl="0" indent="0">
              <a:buNone/>
            </a:pP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528" y="2956023"/>
            <a:ext cx="5239481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1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Die </a:t>
            </a:r>
            <a:r>
              <a:rPr lang="de-DE" sz="2400" b="1" dirty="0"/>
              <a:t>Helligkeit jeder Farbe </a:t>
            </a:r>
            <a:r>
              <a:rPr lang="de-DE" sz="2400" dirty="0"/>
              <a:t>kann unabhängig </a:t>
            </a:r>
            <a:r>
              <a:rPr lang="de-DE" sz="2400" dirty="0" smtClean="0"/>
              <a:t>gesteuert </a:t>
            </a:r>
            <a:r>
              <a:rPr lang="de-DE" sz="2400" dirty="0"/>
              <a:t>werden, so dass sich eine Unmenge von verschiedenen Farben mischen lassen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endParaRPr lang="de-DE" sz="2400" dirty="0"/>
          </a:p>
          <a:p>
            <a:r>
              <a:rPr lang="de-DE" sz="2400" dirty="0"/>
              <a:t>Die Helligkeit jeder LED kann in Zahlen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smtClean="0"/>
              <a:t>zwischen </a:t>
            </a:r>
            <a:r>
              <a:rPr lang="de-DE" sz="2400" b="1" dirty="0"/>
              <a:t>0 (aus) bis 255 </a:t>
            </a:r>
            <a:r>
              <a:rPr lang="de-DE" sz="2400" dirty="0"/>
              <a:t>(ganz hell) </a:t>
            </a:r>
            <a:r>
              <a:rPr lang="de-DE" sz="2400" dirty="0" smtClean="0"/>
              <a:t>angegeben </a:t>
            </a:r>
            <a:r>
              <a:rPr lang="de-DE" sz="2400" dirty="0"/>
              <a:t>werden.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Sind </a:t>
            </a:r>
            <a:r>
              <a:rPr lang="de-DE" sz="2400" dirty="0"/>
              <a:t>alle drei LED voll an, erscheint sie uns in der Farbe weiß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/>
              <a:t>Je höher die Zahl, desto mehr </a:t>
            </a:r>
            <a:r>
              <a:rPr lang="de-DE" sz="2400" dirty="0" smtClean="0"/>
              <a:t>ROT, BLAU oder GRÜN </a:t>
            </a:r>
            <a:r>
              <a:rPr lang="de-DE" sz="2400" dirty="0"/>
              <a:t>hat die </a:t>
            </a:r>
            <a:r>
              <a:rPr lang="de-DE" sz="2400" dirty="0" smtClean="0"/>
              <a:t>Farbe</a:t>
            </a:r>
            <a:r>
              <a:rPr lang="de-DE" sz="2400" dirty="0"/>
              <a:t>.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Teste </a:t>
            </a:r>
            <a:r>
              <a:rPr lang="de-DE" sz="2400" dirty="0"/>
              <a:t>die Werte auf folgender Seite:</a:t>
            </a:r>
            <a:r>
              <a:rPr lang="de-DE" dirty="0"/>
              <a:t/>
            </a:r>
            <a:br>
              <a:rPr lang="de-DE" dirty="0"/>
            </a:br>
            <a:r>
              <a:rPr lang="de-DE" b="1" u="sng" dirty="0">
                <a:hlinkClick r:id="rId2"/>
              </a:rPr>
              <a:t>http://www.farbtabelle.at/farben-umrechnen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8634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AUFGABE:</a:t>
            </a:r>
          </a:p>
          <a:p>
            <a:pPr marL="0" indent="0">
              <a:buNone/>
            </a:pPr>
            <a:r>
              <a:rPr lang="de-DE" sz="2400" b="1" i="1" dirty="0" smtClean="0"/>
              <a:t>„Gib die unterschiedlichen Helligkeitsstufen </a:t>
            </a:r>
            <a:r>
              <a:rPr lang="de-DE" sz="2400" b="1" i="1" dirty="0"/>
              <a:t>der </a:t>
            </a:r>
            <a:r>
              <a:rPr lang="de-DE" sz="2400" b="1" i="1" dirty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aus!“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 smtClean="0"/>
              <a:t>Problem:</a:t>
            </a:r>
          </a:p>
          <a:p>
            <a:pPr marL="0" indent="0">
              <a:buNone/>
            </a:pPr>
            <a:r>
              <a:rPr lang="de-DE" sz="2400" dirty="0" smtClean="0"/>
              <a:t>Für jede Stufe müsste jetzt ein eigener Befehl programmiert werden, d. h. für die Zahlen von 0 bis 255 müsste jeweils ein eigener Programmierblock angelegt werden.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2003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Statt der einzelnen Zahlen von </a:t>
            </a:r>
            <a:r>
              <a:rPr lang="de-DE" sz="2400" dirty="0"/>
              <a:t>0 – 255 </a:t>
            </a:r>
            <a:r>
              <a:rPr lang="de-DE" sz="2400" dirty="0" smtClean="0"/>
              <a:t>,</a:t>
            </a:r>
            <a:br>
              <a:rPr lang="de-DE" sz="2400" dirty="0" smtClean="0"/>
            </a:br>
            <a:r>
              <a:rPr lang="de-DE" sz="2400" dirty="0" smtClean="0"/>
              <a:t>legen wir für die Zahlen </a:t>
            </a:r>
            <a:r>
              <a:rPr lang="de-DE" sz="2400" b="1" dirty="0" smtClean="0"/>
              <a:t>einen Platzhalter fest</a:t>
            </a:r>
            <a:r>
              <a:rPr lang="de-DE" sz="2400" dirty="0" smtClean="0"/>
              <a:t>. </a:t>
            </a:r>
            <a:br>
              <a:rPr lang="de-DE" sz="2400" dirty="0" smtClean="0"/>
            </a:br>
            <a:r>
              <a:rPr lang="de-DE" sz="2400" dirty="0" smtClean="0"/>
              <a:t>In der Mathematik wird dieser </a:t>
            </a:r>
            <a:br>
              <a:rPr lang="de-DE" sz="2400" dirty="0" smtClean="0"/>
            </a:br>
            <a:r>
              <a:rPr lang="de-DE" sz="2400" b="1" dirty="0" smtClean="0"/>
              <a:t>veränderbare Wert auch </a:t>
            </a:r>
            <a:r>
              <a:rPr lang="de-DE" sz="2400" b="1" dirty="0" smtClean="0">
                <a:solidFill>
                  <a:srgbClr val="0000FF"/>
                </a:solidFill>
              </a:rPr>
              <a:t>Index</a:t>
            </a:r>
            <a:r>
              <a:rPr lang="de-DE" sz="2400" b="1" dirty="0" smtClean="0"/>
              <a:t> </a:t>
            </a:r>
            <a:r>
              <a:rPr lang="de-DE" sz="2400" dirty="0" smtClean="0"/>
              <a:t>genannt.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/>
              <a:t>Dieser </a:t>
            </a:r>
            <a:r>
              <a:rPr lang="de-DE" sz="2400" b="1" dirty="0"/>
              <a:t>Index</a:t>
            </a:r>
            <a:r>
              <a:rPr lang="de-DE" sz="2400" dirty="0"/>
              <a:t> </a:t>
            </a:r>
            <a:r>
              <a:rPr lang="de-DE" sz="2400" dirty="0" smtClean="0"/>
              <a:t>„zählt“ </a:t>
            </a:r>
            <a:r>
              <a:rPr lang="de-DE" sz="2400" dirty="0"/>
              <a:t>dann automatisch von der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Zahl </a:t>
            </a:r>
            <a:r>
              <a:rPr lang="de-DE" sz="2400" b="1" dirty="0"/>
              <a:t>0 bis zu der Zahl 255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Soll dieses Zählen öfters geschehen, so muss </a:t>
            </a:r>
            <a:br>
              <a:rPr lang="de-DE" sz="2400" dirty="0" smtClean="0"/>
            </a:br>
            <a:r>
              <a:rPr lang="de-DE" sz="2400" dirty="0" smtClean="0"/>
              <a:t>eine </a:t>
            </a:r>
            <a:r>
              <a:rPr lang="de-DE" sz="2400" b="1" dirty="0" smtClean="0"/>
              <a:t>Schleife</a:t>
            </a:r>
            <a:r>
              <a:rPr lang="de-DE" sz="2400" dirty="0" smtClean="0"/>
              <a:t> (</a:t>
            </a:r>
            <a:r>
              <a:rPr lang="de-DE" sz="2400" b="1" dirty="0" smtClean="0"/>
              <a:t>Wiederholung</a:t>
            </a:r>
            <a:r>
              <a:rPr lang="de-DE" sz="2400" dirty="0" smtClean="0"/>
              <a:t>) eingebaut werden.</a:t>
            </a:r>
          </a:p>
          <a:p>
            <a:pPr marL="0" indent="0">
              <a:buNone/>
            </a:pP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  <p:sp>
        <p:nvSpPr>
          <p:cNvPr id="3" name="Rechteck 2"/>
          <p:cNvSpPr/>
          <p:nvPr/>
        </p:nvSpPr>
        <p:spPr>
          <a:xfrm>
            <a:off x="823275" y="870481"/>
            <a:ext cx="103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„Gib </a:t>
            </a:r>
            <a:r>
              <a:rPr lang="de-DE" sz="2400" b="1" i="1" dirty="0"/>
              <a:t>die unterschiedlichen Helligkeitsstufen der </a:t>
            </a:r>
            <a:r>
              <a:rPr lang="de-DE" sz="2400" b="1" i="1" dirty="0">
                <a:solidFill>
                  <a:srgbClr val="FF0000"/>
                </a:solidFill>
              </a:rPr>
              <a:t>Farbe ROT </a:t>
            </a:r>
            <a:r>
              <a:rPr lang="de-DE" sz="2400" b="1" i="1" dirty="0"/>
              <a:t>aus</a:t>
            </a:r>
            <a:r>
              <a:rPr lang="de-DE" sz="2400" b="1" i="1" dirty="0" smtClean="0"/>
              <a:t>!“</a:t>
            </a:r>
            <a:endParaRPr lang="de-DE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674" y="1929151"/>
            <a:ext cx="1362217" cy="72586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6674" y="3103543"/>
            <a:ext cx="3221842" cy="10105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6674" y="4519082"/>
            <a:ext cx="1648627" cy="91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66302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358</Words>
  <Application>Microsoft Office PowerPoint</Application>
  <PresentationFormat>Breitbild</PresentationFormat>
  <Paragraphs>90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Segoe Print</vt:lpstr>
      <vt:lpstr>Times New Roman</vt:lpstr>
      <vt:lpstr>Wingdings 3</vt:lpstr>
      <vt:lpstr>Fetzen</vt:lpstr>
      <vt:lpstr>RGB-LED</vt:lpstr>
      <vt:lpstr>„RGB“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„RGB-LED“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83</cp:revision>
  <dcterms:created xsi:type="dcterms:W3CDTF">2018-08-30T13:11:55Z</dcterms:created>
  <dcterms:modified xsi:type="dcterms:W3CDTF">2019-02-27T23:20:01Z</dcterms:modified>
</cp:coreProperties>
</file>