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9" r:id="rId1"/>
  </p:sldMasterIdLst>
  <p:sldIdLst>
    <p:sldId id="256" r:id="rId2"/>
    <p:sldId id="282" r:id="rId3"/>
    <p:sldId id="283" r:id="rId4"/>
    <p:sldId id="268" r:id="rId5"/>
    <p:sldId id="285" r:id="rId6"/>
    <p:sldId id="286" r:id="rId7"/>
    <p:sldId id="284" r:id="rId8"/>
    <p:sldId id="269" r:id="rId9"/>
    <p:sldId id="278" r:id="rId10"/>
    <p:sldId id="27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40" y="72"/>
      </p:cViewPr>
      <p:guideLst>
        <p:guide orient="horz" pos="26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54027" y="6321664"/>
            <a:ext cx="7619999" cy="3651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err="1" smtClean="0"/>
              <a:t>Calliop</a:t>
            </a:r>
            <a:r>
              <a:rPr lang="en-US" dirty="0" smtClean="0"/>
              <a:t>-ING – </a:t>
            </a:r>
            <a:r>
              <a:rPr lang="en-US" dirty="0" err="1" smtClean="0"/>
              <a:t>Projekt</a:t>
            </a:r>
            <a:r>
              <a:rPr lang="en-US" dirty="0" smtClean="0"/>
              <a:t> INGOLSTADT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pic>
        <p:nvPicPr>
          <p:cNvPr id="8" name="Grafik 7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784" y="6315635"/>
            <a:ext cx="92329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01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729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2388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55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55964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393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150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2377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pic>
        <p:nvPicPr>
          <p:cNvPr id="7" name="Grafik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2966" y="6386637"/>
            <a:ext cx="923290" cy="342900"/>
          </a:xfrm>
          <a:prstGeom prst="rect">
            <a:avLst/>
          </a:prstGeom>
        </p:spPr>
      </p:pic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3/13/2019</a:t>
            </a:fld>
            <a:endParaRPr lang="en-US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45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2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829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16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853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875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35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815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78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1309" y="6318270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Calliop-ING – Projekt Ingolstadt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25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  <p:sldLayoutId id="2147483754" r:id="rId15"/>
    <p:sldLayoutId id="2147483755" r:id="rId16"/>
    <p:sldLayoutId id="214748375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LED und Pin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89212" y="4797828"/>
            <a:ext cx="8915399" cy="1126283"/>
          </a:xfrm>
        </p:spPr>
        <p:txBody>
          <a:bodyPr/>
          <a:lstStyle/>
          <a:p>
            <a:r>
              <a:rPr lang="de-DE" dirty="0" smtClean="0"/>
              <a:t>Projekt INGOLSTADT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9532" y="762518"/>
            <a:ext cx="3991532" cy="2219635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0249" y="438623"/>
            <a:ext cx="2962688" cy="254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661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„RGB-LED“ </a:t>
            </a:r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sz="quarter" idx="13"/>
          </p:nvPr>
        </p:nvSpPr>
        <p:spPr>
          <a:xfrm>
            <a:off x="663608" y="1516811"/>
            <a:ext cx="11318842" cy="49098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b="1" dirty="0" smtClean="0"/>
              <a:t>EXTRA-AUFGABE:</a:t>
            </a:r>
          </a:p>
          <a:p>
            <a:r>
              <a:rPr lang="de-DE" sz="2400" dirty="0"/>
              <a:t>Mit dem Wechsel der Farben blau/rot könntest du auch eine Art </a:t>
            </a:r>
            <a:r>
              <a:rPr lang="de-DE" sz="2400" b="1" dirty="0"/>
              <a:t>Martinshorn</a:t>
            </a:r>
            <a:r>
              <a:rPr lang="de-DE" sz="2400" dirty="0"/>
              <a:t> </a:t>
            </a:r>
            <a:r>
              <a:rPr lang="de-DE" sz="2400" dirty="0" smtClean="0"/>
              <a:t>ertönen </a:t>
            </a:r>
            <a:r>
              <a:rPr lang="de-DE" sz="2400" dirty="0"/>
              <a:t>lassen.</a:t>
            </a:r>
          </a:p>
          <a:p>
            <a:pPr lvl="0">
              <a:spcBef>
                <a:spcPts val="0"/>
              </a:spcBef>
            </a:pPr>
            <a:endParaRPr lang="de-DE" sz="2400" dirty="0"/>
          </a:p>
          <a:p>
            <a:pPr marL="0" lvl="0" indent="0">
              <a:buNone/>
            </a:pPr>
            <a:endParaRPr lang="de-DE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10213682" y="188930"/>
            <a:ext cx="1647356" cy="898525"/>
            <a:chOff x="-26839" y="197336"/>
            <a:chExt cx="1647567" cy="898525"/>
          </a:xfrm>
        </p:grpSpPr>
        <p:sp>
          <p:nvSpPr>
            <p:cNvPr id="5" name="Textfeld 212"/>
            <p:cNvSpPr txBox="1"/>
            <p:nvPr/>
          </p:nvSpPr>
          <p:spPr>
            <a:xfrm>
              <a:off x="419249" y="542925"/>
              <a:ext cx="1201479" cy="37147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AUFGABE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feld 213"/>
            <p:cNvSpPr txBox="1"/>
            <p:nvPr/>
          </p:nvSpPr>
          <p:spPr>
            <a:xfrm>
              <a:off x="-26839" y="197336"/>
              <a:ext cx="892175" cy="898525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AA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7528" y="2956023"/>
            <a:ext cx="5239481" cy="359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41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2404" y="360160"/>
            <a:ext cx="8911687" cy="1280890"/>
          </a:xfrm>
        </p:spPr>
        <p:txBody>
          <a:bodyPr/>
          <a:lstStyle/>
          <a:p>
            <a:r>
              <a:rPr lang="de-DE" dirty="0" smtClean="0"/>
              <a:t>LED und Pin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792404" y="1279097"/>
            <a:ext cx="9814435" cy="1200329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chemeClr val="accent6">
                    <a:lumMod val="75000"/>
                  </a:schemeClr>
                </a:solidFill>
              </a:rPr>
              <a:t>Für die Verwendung der Pin ist es wichtig, dass beim Ausführen des Programm mit dem Kontakt der jeweiligen Pin-Nummer auch die Pin „-“ berührt wird.</a:t>
            </a:r>
            <a:endParaRPr lang="de-DE" sz="2800" b="1" i="1" dirty="0">
              <a:solidFill>
                <a:schemeClr val="tx1"/>
              </a:solidFill>
            </a:endParaRPr>
          </a:p>
        </p:txBody>
      </p:sp>
      <p:grpSp>
        <p:nvGrpSpPr>
          <p:cNvPr id="13" name="Gruppieren 12"/>
          <p:cNvGrpSpPr/>
          <p:nvPr/>
        </p:nvGrpSpPr>
        <p:grpSpPr>
          <a:xfrm>
            <a:off x="10433461" y="236096"/>
            <a:ext cx="1427578" cy="646331"/>
            <a:chOff x="192968" y="244502"/>
            <a:chExt cx="1427760" cy="646331"/>
          </a:xfrm>
        </p:grpSpPr>
        <p:sp>
          <p:nvSpPr>
            <p:cNvPr id="15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Wissen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feld 213"/>
            <p:cNvSpPr txBox="1"/>
            <p:nvPr/>
          </p:nvSpPr>
          <p:spPr>
            <a:xfrm>
              <a:off x="192968" y="244502"/>
              <a:ext cx="651223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8" name="Grafik 1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013" y="2699956"/>
            <a:ext cx="3798253" cy="3702685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792404" y="3312507"/>
            <a:ext cx="112723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de-DE" sz="2400" b="1" dirty="0" smtClean="0"/>
              <a:t>Pin „-“</a:t>
            </a:r>
            <a:endParaRPr lang="de-DE" sz="2400" b="1" dirty="0"/>
          </a:p>
        </p:txBody>
      </p:sp>
      <p:sp>
        <p:nvSpPr>
          <p:cNvPr id="19" name="Rechteck 18"/>
          <p:cNvSpPr/>
          <p:nvPr/>
        </p:nvSpPr>
        <p:spPr>
          <a:xfrm>
            <a:off x="425476" y="5243950"/>
            <a:ext cx="1915909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de-DE" sz="2400" b="1" dirty="0" smtClean="0"/>
              <a:t>Pin „0“ </a:t>
            </a:r>
          </a:p>
          <a:p>
            <a:r>
              <a:rPr lang="de-DE" sz="2400" b="1" dirty="0" smtClean="0"/>
              <a:t>oder „1“, …</a:t>
            </a:r>
            <a:endParaRPr lang="de-DE" sz="2400" b="1" dirty="0"/>
          </a:p>
        </p:txBody>
      </p:sp>
      <p:sp>
        <p:nvSpPr>
          <p:cNvPr id="20" name="Rechteck 19"/>
          <p:cNvSpPr/>
          <p:nvPr/>
        </p:nvSpPr>
        <p:spPr>
          <a:xfrm>
            <a:off x="792404" y="4294796"/>
            <a:ext cx="94047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de-DE" sz="2400" b="1" dirty="0" smtClean="0"/>
              <a:t>+</a:t>
            </a:r>
            <a:endParaRPr lang="de-DE" sz="2400" b="1" dirty="0"/>
          </a:p>
        </p:txBody>
      </p:sp>
      <p:sp>
        <p:nvSpPr>
          <p:cNvPr id="21" name="Pfeil nach rechts 20"/>
          <p:cNvSpPr/>
          <p:nvPr/>
        </p:nvSpPr>
        <p:spPr>
          <a:xfrm>
            <a:off x="2973463" y="3774172"/>
            <a:ext cx="671574" cy="449522"/>
          </a:xfrm>
          <a:prstGeom prst="right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Pfeil nach rechts 21"/>
          <p:cNvSpPr/>
          <p:nvPr/>
        </p:nvSpPr>
        <p:spPr>
          <a:xfrm>
            <a:off x="2637676" y="5513318"/>
            <a:ext cx="671574" cy="449522"/>
          </a:xfrm>
          <a:prstGeom prst="right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9109" y="3575400"/>
            <a:ext cx="2940601" cy="2626197"/>
          </a:xfrm>
          <a:prstGeom prst="rect">
            <a:avLst/>
          </a:prstGeom>
        </p:spPr>
      </p:pic>
      <p:sp>
        <p:nvSpPr>
          <p:cNvPr id="16" name="Pfeil nach rechts 15"/>
          <p:cNvSpPr/>
          <p:nvPr/>
        </p:nvSpPr>
        <p:spPr>
          <a:xfrm>
            <a:off x="8267392" y="3636927"/>
            <a:ext cx="671574" cy="449522"/>
          </a:xfrm>
          <a:prstGeom prst="right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Pfeil nach rechts 23"/>
          <p:cNvSpPr/>
          <p:nvPr/>
        </p:nvSpPr>
        <p:spPr>
          <a:xfrm>
            <a:off x="7931605" y="4736076"/>
            <a:ext cx="671574" cy="449522"/>
          </a:xfrm>
          <a:prstGeom prst="right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/>
          <p:cNvSpPr/>
          <p:nvPr/>
        </p:nvSpPr>
        <p:spPr>
          <a:xfrm>
            <a:off x="8529109" y="2519749"/>
            <a:ext cx="3088312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sz="2000" b="1" dirty="0" smtClean="0"/>
              <a:t>In der Simulation wird dies auch farblich angezeigt.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877418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2404" y="360160"/>
            <a:ext cx="8911687" cy="1280890"/>
          </a:xfrm>
        </p:spPr>
        <p:txBody>
          <a:bodyPr/>
          <a:lstStyle/>
          <a:p>
            <a:r>
              <a:rPr lang="de-DE" dirty="0" smtClean="0"/>
              <a:t>LED und Pin</a:t>
            </a:r>
            <a:endParaRPr lang="de-DE" dirty="0"/>
          </a:p>
        </p:txBody>
      </p:sp>
      <p:grpSp>
        <p:nvGrpSpPr>
          <p:cNvPr id="13" name="Gruppieren 12"/>
          <p:cNvGrpSpPr/>
          <p:nvPr/>
        </p:nvGrpSpPr>
        <p:grpSpPr>
          <a:xfrm>
            <a:off x="10433461" y="236096"/>
            <a:ext cx="1427578" cy="646331"/>
            <a:chOff x="192968" y="244502"/>
            <a:chExt cx="1427760" cy="646331"/>
          </a:xfrm>
        </p:grpSpPr>
        <p:sp>
          <p:nvSpPr>
            <p:cNvPr id="15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Wissen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feld 213"/>
            <p:cNvSpPr txBox="1"/>
            <p:nvPr/>
          </p:nvSpPr>
          <p:spPr>
            <a:xfrm>
              <a:off x="192968" y="244502"/>
              <a:ext cx="651223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049" name="Grafik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827" y="2543878"/>
            <a:ext cx="1278362" cy="262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74372" y="302438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92404" y="1825716"/>
            <a:ext cx="855264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Hintergrund die LED haben 2 unterschiedliche Pole:</a:t>
            </a:r>
            <a:endParaRPr kumimoji="0" lang="de-DE" alt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lange</a:t>
            </a: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Drahtseite = </a:t>
            </a:r>
            <a:r>
              <a:rPr kumimoji="0" lang="de-DE" altLang="de-D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PLUS</a:t>
            </a: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-Pol</a:t>
            </a:r>
            <a:endParaRPr kumimoji="0" lang="de-DE" alt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kürzere</a:t>
            </a: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Drahtseite = </a:t>
            </a:r>
            <a:r>
              <a:rPr kumimoji="0" lang="de-DE" altLang="de-D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MINUS</a:t>
            </a: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-Pol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de-DE" altLang="de-DE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DE" alt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200247" y="4640215"/>
            <a:ext cx="5036580" cy="83099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2400" dirty="0">
                <a:ea typeface="Calibri" panose="020F0502020204030204" pitchFamily="34" charset="0"/>
                <a:cs typeface="Times New Roman" panose="02020603050405020304" pitchFamily="18" charset="0"/>
              </a:rPr>
              <a:t>Ebenso ist der Leuchtkörper </a:t>
            </a:r>
            <a:r>
              <a:rPr lang="de-DE" altLang="de-DE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oben </a:t>
            </a:r>
            <a:r>
              <a:rPr lang="de-DE" altLang="de-DE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etwas abgeflacht</a:t>
            </a:r>
            <a:endParaRPr lang="de-DE" altLang="de-DE" sz="2400" b="1" dirty="0"/>
          </a:p>
        </p:txBody>
      </p:sp>
      <p:cxnSp>
        <p:nvCxnSpPr>
          <p:cNvPr id="10" name="Gerade Verbindung mit Pfeil 9"/>
          <p:cNvCxnSpPr/>
          <p:nvPr/>
        </p:nvCxnSpPr>
        <p:spPr>
          <a:xfrm flipV="1">
            <a:off x="5615189" y="3227694"/>
            <a:ext cx="2011250" cy="125517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549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„LED und Pin“ </a:t>
            </a:r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sz="quarter" idx="13"/>
          </p:nvPr>
        </p:nvSpPr>
        <p:spPr>
          <a:xfrm>
            <a:off x="663608" y="1516811"/>
            <a:ext cx="11318842" cy="4909867"/>
          </a:xfrm>
        </p:spPr>
        <p:txBody>
          <a:bodyPr>
            <a:noAutofit/>
          </a:bodyPr>
          <a:lstStyle/>
          <a:p>
            <a:r>
              <a:rPr lang="de-DE" sz="2800" dirty="0"/>
              <a:t>Der </a:t>
            </a:r>
            <a:r>
              <a:rPr lang="de-DE" sz="2800" b="1" dirty="0"/>
              <a:t>Wertebereich</a:t>
            </a:r>
            <a:r>
              <a:rPr lang="de-DE" sz="2800" dirty="0"/>
              <a:t> eines digitalen Inputs begrenzt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sich </a:t>
            </a:r>
            <a:r>
              <a:rPr lang="de-DE" sz="2800" dirty="0"/>
              <a:t>auf die </a:t>
            </a:r>
            <a:r>
              <a:rPr lang="de-DE" sz="2800" b="1" dirty="0"/>
              <a:t>Zahlen 0 und </a:t>
            </a:r>
            <a:r>
              <a:rPr lang="de-DE" sz="2800" b="1" dirty="0" smtClean="0"/>
              <a:t>1</a:t>
            </a:r>
            <a:r>
              <a:rPr lang="de-DE" sz="2800" dirty="0" smtClean="0"/>
              <a:t>.</a:t>
            </a:r>
            <a:endParaRPr lang="de-DE" sz="2800" dirty="0"/>
          </a:p>
          <a:p>
            <a:r>
              <a:rPr lang="de-DE" sz="2800" dirty="0" smtClean="0"/>
              <a:t>Eine </a:t>
            </a:r>
            <a:r>
              <a:rPr lang="de-DE" sz="2800" dirty="0"/>
              <a:t>Taste ist ein gutes Beispiel für einen </a:t>
            </a:r>
            <a:r>
              <a:rPr lang="de-DE" sz="2800" b="1" dirty="0"/>
              <a:t>digitalen Input</a:t>
            </a:r>
            <a:r>
              <a:rPr lang="de-DE" sz="2800" dirty="0"/>
              <a:t>: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Sie </a:t>
            </a:r>
            <a:r>
              <a:rPr lang="de-DE" sz="2800" dirty="0"/>
              <a:t>kann entweder im Zustand gedrückt oder nicht gedrückt sein. </a:t>
            </a:r>
            <a:endParaRPr lang="de-DE" sz="2800" dirty="0"/>
          </a:p>
          <a:p>
            <a:r>
              <a:rPr lang="de-DE" sz="2800" dirty="0" smtClean="0"/>
              <a:t>Einen </a:t>
            </a:r>
            <a:r>
              <a:rPr lang="de-DE" sz="2800" dirty="0"/>
              <a:t>Zustand dazwischen (halbgedrückt) </a:t>
            </a:r>
            <a:r>
              <a:rPr lang="de-DE" sz="2800" b="1" dirty="0"/>
              <a:t>gibt es nicht</a:t>
            </a:r>
            <a:r>
              <a:rPr lang="de-DE" sz="2800" dirty="0"/>
              <a:t>. </a:t>
            </a:r>
            <a:endParaRPr lang="de-DE" sz="2800" dirty="0" smtClean="0"/>
          </a:p>
          <a:p>
            <a:r>
              <a:rPr lang="de-DE" sz="2800" dirty="0" smtClean="0"/>
              <a:t>Ob </a:t>
            </a:r>
            <a:r>
              <a:rPr lang="de-DE" sz="2800" dirty="0"/>
              <a:t>der gedrückte Zustand dem </a:t>
            </a:r>
            <a:r>
              <a:rPr lang="de-DE" sz="2800" b="1" dirty="0"/>
              <a:t>Wert «1» </a:t>
            </a:r>
            <a:r>
              <a:rPr lang="de-DE" sz="2800" dirty="0"/>
              <a:t>oder dem </a:t>
            </a:r>
            <a:r>
              <a:rPr lang="de-DE" sz="2800" b="1" dirty="0"/>
              <a:t>Wert «0»</a:t>
            </a:r>
            <a:r>
              <a:rPr lang="de-DE" sz="2800" dirty="0"/>
              <a:t> entspricht, hängt vom elektrischen Schaltkreis ab. </a:t>
            </a:r>
            <a:endParaRPr lang="de-DE" sz="2800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10213682" y="188930"/>
            <a:ext cx="1647356" cy="898525"/>
            <a:chOff x="-26839" y="197336"/>
            <a:chExt cx="1647567" cy="898525"/>
          </a:xfrm>
        </p:grpSpPr>
        <p:sp>
          <p:nvSpPr>
            <p:cNvPr id="5" name="Textfeld 212"/>
            <p:cNvSpPr txBox="1"/>
            <p:nvPr/>
          </p:nvSpPr>
          <p:spPr>
            <a:xfrm>
              <a:off x="419249" y="542925"/>
              <a:ext cx="1201479" cy="37147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AUFGABE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feld 213"/>
            <p:cNvSpPr txBox="1"/>
            <p:nvPr/>
          </p:nvSpPr>
          <p:spPr>
            <a:xfrm>
              <a:off x="-26839" y="197336"/>
              <a:ext cx="892175" cy="898525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AA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7645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„LED und Pin“ </a:t>
            </a:r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sz="quarter" idx="13"/>
          </p:nvPr>
        </p:nvSpPr>
        <p:spPr>
          <a:xfrm>
            <a:off x="663608" y="1516811"/>
            <a:ext cx="11318842" cy="4909867"/>
          </a:xfrm>
        </p:spPr>
        <p:txBody>
          <a:bodyPr>
            <a:noAutofit/>
          </a:bodyPr>
          <a:lstStyle/>
          <a:p>
            <a:endParaRPr lang="de-DE" sz="2800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10213682" y="188930"/>
            <a:ext cx="1647356" cy="898525"/>
            <a:chOff x="-26839" y="197336"/>
            <a:chExt cx="1647567" cy="898525"/>
          </a:xfrm>
        </p:grpSpPr>
        <p:sp>
          <p:nvSpPr>
            <p:cNvPr id="5" name="Textfeld 212"/>
            <p:cNvSpPr txBox="1"/>
            <p:nvPr/>
          </p:nvSpPr>
          <p:spPr>
            <a:xfrm>
              <a:off x="419249" y="542925"/>
              <a:ext cx="1201479" cy="37147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AUFGABE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feld 213"/>
            <p:cNvSpPr txBox="1"/>
            <p:nvPr/>
          </p:nvSpPr>
          <p:spPr>
            <a:xfrm>
              <a:off x="-26839" y="197336"/>
              <a:ext cx="892175" cy="898525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AA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9668" y="1516810"/>
            <a:ext cx="5864936" cy="4550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603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„LED und Pin“ </a:t>
            </a:r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sz="quarter" idx="13"/>
          </p:nvPr>
        </p:nvSpPr>
        <p:spPr>
          <a:xfrm>
            <a:off x="663608" y="1516811"/>
            <a:ext cx="11318842" cy="4909867"/>
          </a:xfrm>
        </p:spPr>
        <p:txBody>
          <a:bodyPr>
            <a:noAutofit/>
          </a:bodyPr>
          <a:lstStyle/>
          <a:p>
            <a:endParaRPr lang="de-DE" sz="2800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10213682" y="188930"/>
            <a:ext cx="1647356" cy="898525"/>
            <a:chOff x="-26839" y="197336"/>
            <a:chExt cx="1647567" cy="898525"/>
          </a:xfrm>
        </p:grpSpPr>
        <p:sp>
          <p:nvSpPr>
            <p:cNvPr id="5" name="Textfeld 212"/>
            <p:cNvSpPr txBox="1"/>
            <p:nvPr/>
          </p:nvSpPr>
          <p:spPr>
            <a:xfrm>
              <a:off x="419249" y="542925"/>
              <a:ext cx="1201479" cy="37147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AUFGABE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feld 213"/>
            <p:cNvSpPr txBox="1"/>
            <p:nvPr/>
          </p:nvSpPr>
          <p:spPr>
            <a:xfrm>
              <a:off x="-26839" y="197336"/>
              <a:ext cx="892175" cy="898525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AA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128" y="1087455"/>
            <a:ext cx="8430802" cy="533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387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„RGB-LED“ </a:t>
            </a:r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sz="quarter" idx="13"/>
          </p:nvPr>
        </p:nvSpPr>
        <p:spPr>
          <a:xfrm>
            <a:off x="663608" y="1516811"/>
            <a:ext cx="11318842" cy="49098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b="1" dirty="0" smtClean="0"/>
              <a:t>AUFGABE:</a:t>
            </a:r>
          </a:p>
          <a:p>
            <a:pPr lvl="0">
              <a:spcBef>
                <a:spcPts val="0"/>
              </a:spcBef>
            </a:pPr>
            <a:r>
              <a:rPr lang="de-DE" sz="2400" b="1" dirty="0"/>
              <a:t>Klemme eine LED an den Calliope (Pin „-„ und Pin 2).</a:t>
            </a:r>
            <a:br>
              <a:rPr lang="de-DE" sz="2400" b="1" dirty="0"/>
            </a:br>
            <a:r>
              <a:rPr lang="de-DE" sz="2400" dirty="0"/>
              <a:t>Beachte den Minus- und Pluspol der LED.</a:t>
            </a:r>
            <a:r>
              <a:rPr lang="de-DE" b="1" dirty="0"/>
              <a:t/>
            </a:r>
            <a:br>
              <a:rPr lang="de-DE" b="1" dirty="0"/>
            </a:br>
            <a:endParaRPr lang="de-DE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10213682" y="188930"/>
            <a:ext cx="1647356" cy="898525"/>
            <a:chOff x="-26839" y="197336"/>
            <a:chExt cx="1647567" cy="898525"/>
          </a:xfrm>
        </p:grpSpPr>
        <p:sp>
          <p:nvSpPr>
            <p:cNvPr id="5" name="Textfeld 212"/>
            <p:cNvSpPr txBox="1"/>
            <p:nvPr/>
          </p:nvSpPr>
          <p:spPr>
            <a:xfrm>
              <a:off x="419249" y="542925"/>
              <a:ext cx="1201479" cy="37147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AUFGABE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feld 213"/>
            <p:cNvSpPr txBox="1"/>
            <p:nvPr/>
          </p:nvSpPr>
          <p:spPr>
            <a:xfrm>
              <a:off x="-26839" y="197336"/>
              <a:ext cx="892175" cy="898525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AA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2168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„RGB-LED“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663608" y="1516811"/>
            <a:ext cx="11318842" cy="4909867"/>
          </a:xfrm>
        </p:spPr>
        <p:txBody>
          <a:bodyPr>
            <a:noAutofit/>
          </a:bodyPr>
          <a:lstStyle/>
          <a:p>
            <a:r>
              <a:rPr lang="de-DE" sz="2400" dirty="0" smtClean="0"/>
              <a:t>Der MakeCode-Editor kann gezielt folgende Farben ausgeben.</a:t>
            </a:r>
            <a:br>
              <a:rPr lang="de-DE" sz="2400" dirty="0" smtClean="0"/>
            </a:br>
            <a:endParaRPr lang="de-DE" sz="2400" dirty="0"/>
          </a:p>
          <a:p>
            <a:pPr marL="0" indent="0">
              <a:buNone/>
            </a:pPr>
            <a:endParaRPr lang="de-DE" sz="24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2374" y="2175915"/>
            <a:ext cx="4267796" cy="2695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270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„RGB-LED“ </a:t>
            </a:r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sz="quarter" idx="13"/>
          </p:nvPr>
        </p:nvSpPr>
        <p:spPr>
          <a:xfrm>
            <a:off x="663608" y="1516811"/>
            <a:ext cx="11318842" cy="49098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10291596" y="236096"/>
            <a:ext cx="1569443" cy="646331"/>
            <a:chOff x="51086" y="244502"/>
            <a:chExt cx="1569642" cy="646331"/>
          </a:xfrm>
        </p:grpSpPr>
        <p:sp>
          <p:nvSpPr>
            <p:cNvPr id="9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Lösung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feld 213"/>
            <p:cNvSpPr txBox="1"/>
            <p:nvPr/>
          </p:nvSpPr>
          <p:spPr>
            <a:xfrm>
              <a:off x="51086" y="244502"/>
              <a:ext cx="9349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Lsg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1082" y="1516810"/>
            <a:ext cx="4039164" cy="3496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394091"/>
      </p:ext>
    </p:extLst>
  </p:cSld>
  <p:clrMapOvr>
    <a:masterClrMapping/>
  </p:clrMapOvr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172</Words>
  <Application>Microsoft Office PowerPoint</Application>
  <PresentationFormat>Breitbild</PresentationFormat>
  <Paragraphs>48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Segoe Print</vt:lpstr>
      <vt:lpstr>Times New Roman</vt:lpstr>
      <vt:lpstr>Wingdings 3</vt:lpstr>
      <vt:lpstr>Fetzen</vt:lpstr>
      <vt:lpstr>LED und Pin</vt:lpstr>
      <vt:lpstr>LED und Pin</vt:lpstr>
      <vt:lpstr>LED und Pin</vt:lpstr>
      <vt:lpstr>„LED und Pin“ </vt:lpstr>
      <vt:lpstr>„LED und Pin“ </vt:lpstr>
      <vt:lpstr>„LED und Pin“ </vt:lpstr>
      <vt:lpstr>„RGB-LED“ </vt:lpstr>
      <vt:lpstr>„RGB-LED“ </vt:lpstr>
      <vt:lpstr>„RGB-LED“ </vt:lpstr>
      <vt:lpstr>„RGB-LED“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Calliope</dc:title>
  <dc:creator>Willi Heßlinger</dc:creator>
  <cp:lastModifiedBy>Willi Hesslinger</cp:lastModifiedBy>
  <cp:revision>89</cp:revision>
  <dcterms:created xsi:type="dcterms:W3CDTF">2018-08-30T13:11:55Z</dcterms:created>
  <dcterms:modified xsi:type="dcterms:W3CDTF">2019-03-13T19:42:41Z</dcterms:modified>
</cp:coreProperties>
</file>