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68" r:id="rId3"/>
    <p:sldId id="273" r:id="rId4"/>
    <p:sldId id="275" r:id="rId5"/>
    <p:sldId id="274" r:id="rId6"/>
    <p:sldId id="267" r:id="rId7"/>
    <p:sldId id="276" r:id="rId8"/>
    <p:sldId id="269" r:id="rId9"/>
    <p:sldId id="277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318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1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Regenmesser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378" y="1666965"/>
            <a:ext cx="568325" cy="1047115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012" y="1534982"/>
            <a:ext cx="962025" cy="1304290"/>
          </a:xfrm>
          <a:prstGeom prst="rect">
            <a:avLst/>
          </a:prstGeom>
        </p:spPr>
      </p:pic>
      <p:sp>
        <p:nvSpPr>
          <p:cNvPr id="6" name="Plus 5"/>
          <p:cNvSpPr/>
          <p:nvPr/>
        </p:nvSpPr>
        <p:spPr>
          <a:xfrm>
            <a:off x="9240253" y="1876515"/>
            <a:ext cx="476250" cy="4762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7" t="5523" r="38302" b="4693"/>
          <a:stretch/>
        </p:blipFill>
        <p:spPr>
          <a:xfrm>
            <a:off x="6576531" y="707367"/>
            <a:ext cx="652424" cy="261380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64" y="1227492"/>
            <a:ext cx="650320" cy="48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62641" y="1125051"/>
            <a:ext cx="10363826" cy="453404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Der Calliope muss bestimmte Wasserhöhen messen.</a:t>
            </a:r>
          </a:p>
          <a:p>
            <a:r>
              <a:rPr lang="de-DE" sz="2400" b="1" dirty="0" smtClean="0"/>
              <a:t>Wenn</a:t>
            </a:r>
            <a:r>
              <a:rPr lang="de-DE" sz="2400" dirty="0" smtClean="0"/>
              <a:t> der Wasserstand ganz niedrig ist, </a:t>
            </a:r>
            <a:r>
              <a:rPr lang="de-DE" sz="2400" b="1" dirty="0" smtClean="0"/>
              <a:t>dann</a:t>
            </a:r>
            <a:r>
              <a:rPr lang="de-DE" sz="2400" dirty="0" smtClean="0"/>
              <a:t> …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Man spricht hier von einer Bedingung.</a:t>
            </a:r>
          </a:p>
          <a:p>
            <a:pPr marL="0" indent="0">
              <a:buNone/>
            </a:pPr>
            <a:r>
              <a:rPr lang="de-DE" sz="2400" b="1" dirty="0" smtClean="0"/>
              <a:t>Bedingungen befinden sich im </a:t>
            </a:r>
            <a:r>
              <a:rPr lang="de-DE" sz="2400" b="1" dirty="0" err="1" smtClean="0"/>
              <a:t>Makecode</a:t>
            </a:r>
            <a:r>
              <a:rPr lang="de-DE" sz="2400" b="1" dirty="0" smtClean="0"/>
              <a:t>-Editor im Befehlsblock</a:t>
            </a:r>
            <a:br>
              <a:rPr lang="de-DE" sz="2400" b="1" dirty="0" smtClean="0"/>
            </a:br>
            <a:r>
              <a:rPr lang="de-DE" sz="2400" b="1" dirty="0" smtClean="0"/>
              <a:t>„Logik“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554" y="4510718"/>
            <a:ext cx="1981477" cy="115268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t="-1" b="12021"/>
          <a:stretch/>
        </p:blipFill>
        <p:spPr>
          <a:xfrm>
            <a:off x="2479553" y="4867956"/>
            <a:ext cx="2286319" cy="385532"/>
          </a:xfrm>
          <a:prstGeom prst="rect">
            <a:avLst/>
          </a:prstGeom>
        </p:spPr>
      </p:pic>
      <p:sp>
        <p:nvSpPr>
          <p:cNvPr id="6" name="Pfeil nach rechts 5"/>
          <p:cNvSpPr/>
          <p:nvPr/>
        </p:nvSpPr>
        <p:spPr>
          <a:xfrm>
            <a:off x="5036918" y="4793763"/>
            <a:ext cx="825573" cy="58659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29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62641" y="1125051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Wir beginnen beim höchsten Wasserstand (Pin 2) </a:t>
            </a:r>
          </a:p>
          <a:p>
            <a:endParaRPr lang="de-DE" sz="2400" b="1" dirty="0" smtClean="0"/>
          </a:p>
          <a:p>
            <a:r>
              <a:rPr lang="de-DE" sz="2400" b="1" dirty="0" smtClean="0"/>
              <a:t>Wenn</a:t>
            </a:r>
            <a:r>
              <a:rPr lang="de-DE" sz="2400" dirty="0" smtClean="0"/>
              <a:t> …, </a:t>
            </a:r>
            <a:r>
              <a:rPr lang="de-DE" sz="2400" b="1" dirty="0" smtClean="0"/>
              <a:t>dann</a:t>
            </a:r>
            <a:r>
              <a:rPr lang="de-DE" sz="2400" dirty="0" smtClean="0"/>
              <a:t> …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033" y="1837307"/>
            <a:ext cx="2017767" cy="361916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218" y="4143115"/>
            <a:ext cx="420941" cy="43744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2407" y="3579183"/>
            <a:ext cx="460317" cy="486874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3917" y="4598300"/>
            <a:ext cx="387782" cy="402989"/>
          </a:xfrm>
          <a:prstGeom prst="rect">
            <a:avLst/>
          </a:prstGeom>
        </p:spPr>
      </p:pic>
      <p:sp>
        <p:nvSpPr>
          <p:cNvPr id="15" name="Minus 14"/>
          <p:cNvSpPr/>
          <p:nvPr/>
        </p:nvSpPr>
        <p:spPr>
          <a:xfrm>
            <a:off x="10541137" y="2731046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0" y="1190186"/>
            <a:ext cx="460317" cy="48687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5413" y="4143115"/>
            <a:ext cx="1459788" cy="1273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6450" y="3067505"/>
            <a:ext cx="4010585" cy="914528"/>
          </a:xfrm>
          <a:prstGeom prst="rect">
            <a:avLst/>
          </a:prstGeom>
        </p:spPr>
      </p:pic>
      <p:sp>
        <p:nvSpPr>
          <p:cNvPr id="19" name="Nach unten gekrümmter Pfeil 18"/>
          <p:cNvSpPr/>
          <p:nvPr/>
        </p:nvSpPr>
        <p:spPr>
          <a:xfrm rot="12953545">
            <a:off x="3284276" y="3331597"/>
            <a:ext cx="705369" cy="386344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Nach unten gekrümmter Pfeil 19"/>
          <p:cNvSpPr/>
          <p:nvPr/>
        </p:nvSpPr>
        <p:spPr>
          <a:xfrm rot="13822045">
            <a:off x="2614836" y="3724932"/>
            <a:ext cx="1182085" cy="472631"/>
          </a:xfrm>
          <a:prstGeom prst="curvedDown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2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96653" y="953976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Nun folgt der mittlere Wasserstand(Pin 1) </a:t>
            </a:r>
          </a:p>
          <a:p>
            <a:r>
              <a:rPr lang="de-DE" sz="2400" b="1" dirty="0" smtClean="0"/>
              <a:t>Da wir drei verschiedene Bedingen haben, </a:t>
            </a:r>
            <a:br>
              <a:rPr lang="de-DE" sz="2400" b="1" dirty="0" smtClean="0"/>
            </a:br>
            <a:r>
              <a:rPr lang="de-DE" sz="2400" b="1" dirty="0" smtClean="0"/>
              <a:t>muss nun der Befehlsblock erweitert werden.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471" y="1125051"/>
            <a:ext cx="2017767" cy="361916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656" y="3430859"/>
            <a:ext cx="420941" cy="43744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8845" y="2866927"/>
            <a:ext cx="460317" cy="486874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355" y="3886044"/>
            <a:ext cx="387782" cy="402989"/>
          </a:xfrm>
          <a:prstGeom prst="rect">
            <a:avLst/>
          </a:prstGeom>
        </p:spPr>
      </p:pic>
      <p:sp>
        <p:nvSpPr>
          <p:cNvPr id="15" name="Minus 14"/>
          <p:cNvSpPr/>
          <p:nvPr/>
        </p:nvSpPr>
        <p:spPr>
          <a:xfrm>
            <a:off x="11317575" y="2018790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857" y="953976"/>
            <a:ext cx="420941" cy="43744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812" y="2346310"/>
            <a:ext cx="3397344" cy="343949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7604" y="2346538"/>
            <a:ext cx="3152206" cy="3481999"/>
          </a:xfrm>
          <a:prstGeom prst="rect">
            <a:avLst/>
          </a:prstGeom>
        </p:spPr>
      </p:pic>
      <p:sp>
        <p:nvSpPr>
          <p:cNvPr id="5" name="Pfeil nach rechts 4"/>
          <p:cNvSpPr/>
          <p:nvPr/>
        </p:nvSpPr>
        <p:spPr>
          <a:xfrm rot="8432354">
            <a:off x="7159000" y="2377395"/>
            <a:ext cx="781637" cy="64830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 rot="8432354">
            <a:off x="6953181" y="4727905"/>
            <a:ext cx="781637" cy="64830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22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68372" y="899827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Nun folgt der mittlere Wasserstand (Pin 1) 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857" y="953976"/>
            <a:ext cx="420941" cy="43744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89" y="2459659"/>
            <a:ext cx="3152206" cy="3481999"/>
          </a:xfrm>
          <a:prstGeom prst="rect">
            <a:avLst/>
          </a:prstGeom>
        </p:spPr>
      </p:pic>
      <p:sp>
        <p:nvSpPr>
          <p:cNvPr id="5" name="Pfeil nach rechts 4"/>
          <p:cNvSpPr/>
          <p:nvPr/>
        </p:nvSpPr>
        <p:spPr>
          <a:xfrm rot="8432354">
            <a:off x="2502452" y="2443127"/>
            <a:ext cx="781637" cy="64830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 rot="8432354">
            <a:off x="2126658" y="4736761"/>
            <a:ext cx="781637" cy="64830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184" y="1570961"/>
            <a:ext cx="3571386" cy="4935924"/>
          </a:xfrm>
          <a:prstGeom prst="rect">
            <a:avLst/>
          </a:prstGeom>
        </p:spPr>
      </p:pic>
      <p:sp>
        <p:nvSpPr>
          <p:cNvPr id="16" name="Geschweifte Klammer rechts 15"/>
          <p:cNvSpPr/>
          <p:nvPr/>
        </p:nvSpPr>
        <p:spPr>
          <a:xfrm>
            <a:off x="5161931" y="2297348"/>
            <a:ext cx="681480" cy="3673028"/>
          </a:xfrm>
          <a:prstGeom prst="rightBrace">
            <a:avLst>
              <a:gd name="adj1" fmla="val 48448"/>
              <a:gd name="adj2" fmla="val 45638"/>
            </a:avLst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12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471" y="1125051"/>
            <a:ext cx="2017767" cy="3619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68372" y="899827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Nun folgt der niedrigste Wasserstand (Pin 0)</a:t>
            </a:r>
          </a:p>
          <a:p>
            <a:r>
              <a:rPr lang="de-DE" sz="2400" b="1" dirty="0" smtClean="0"/>
              <a:t>Nun muss der </a:t>
            </a:r>
            <a:br>
              <a:rPr lang="de-DE" sz="2400" b="1" dirty="0" smtClean="0"/>
            </a:br>
            <a:r>
              <a:rPr lang="de-DE" sz="2400" b="1" dirty="0" smtClean="0"/>
              <a:t>Bedingungsblock </a:t>
            </a:r>
            <a:br>
              <a:rPr lang="de-DE" sz="2400" b="1" dirty="0" smtClean="0"/>
            </a:br>
            <a:r>
              <a:rPr lang="de-DE" sz="2400" b="1" dirty="0" smtClean="0"/>
              <a:t>wiederum </a:t>
            </a:r>
            <a:br>
              <a:rPr lang="de-DE" sz="2400" b="1" dirty="0" smtClean="0"/>
            </a:br>
            <a:r>
              <a:rPr lang="de-DE" sz="2400" b="1" dirty="0" smtClean="0"/>
              <a:t>erweitert werden</a:t>
            </a:r>
            <a:r>
              <a:rPr lang="de-DE" sz="2400" b="1" dirty="0" smtClean="0"/>
              <a:t>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656" y="3430859"/>
            <a:ext cx="420941" cy="43744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8845" y="2866927"/>
            <a:ext cx="460317" cy="486874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355" y="3886044"/>
            <a:ext cx="387782" cy="402989"/>
          </a:xfrm>
          <a:prstGeom prst="rect">
            <a:avLst/>
          </a:prstGeom>
        </p:spPr>
      </p:pic>
      <p:sp>
        <p:nvSpPr>
          <p:cNvPr id="17" name="Minus 16"/>
          <p:cNvSpPr/>
          <p:nvPr/>
        </p:nvSpPr>
        <p:spPr>
          <a:xfrm>
            <a:off x="11317575" y="2018790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386" y="1003014"/>
            <a:ext cx="387782" cy="40298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2241" y="1405522"/>
            <a:ext cx="3295820" cy="512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93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471" y="1125051"/>
            <a:ext cx="2017767" cy="3619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68372" y="899827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So sieht das </a:t>
            </a:r>
          </a:p>
          <a:p>
            <a:pPr marL="0" indent="0">
              <a:buNone/>
            </a:pPr>
            <a:r>
              <a:rPr lang="de-DE" sz="2400" b="1" dirty="0" smtClean="0"/>
              <a:t>Ergebnis aus:</a:t>
            </a:r>
            <a:endParaRPr lang="de-DE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535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656" y="3430859"/>
            <a:ext cx="420941" cy="43744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8845" y="2866927"/>
            <a:ext cx="460317" cy="486874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355" y="3886044"/>
            <a:ext cx="387782" cy="402989"/>
          </a:xfrm>
          <a:prstGeom prst="rect">
            <a:avLst/>
          </a:prstGeom>
        </p:spPr>
      </p:pic>
      <p:sp>
        <p:nvSpPr>
          <p:cNvPr id="17" name="Minus 16"/>
          <p:cNvSpPr/>
          <p:nvPr/>
        </p:nvSpPr>
        <p:spPr>
          <a:xfrm>
            <a:off x="11317575" y="2018790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9866" y="589196"/>
            <a:ext cx="3310298" cy="612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4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471" y="1125051"/>
            <a:ext cx="2017767" cy="3619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68372" y="899827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Im letzten Schritt wird nun das Bild für den</a:t>
            </a:r>
            <a:br>
              <a:rPr lang="de-DE" sz="2400" b="1" dirty="0" smtClean="0"/>
            </a:br>
            <a:r>
              <a:rPr lang="de-DE" sz="2400" b="1" dirty="0" smtClean="0"/>
              <a:t>Kontakt am Minus-Pin definiert.  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„Sonst zeige …“</a:t>
            </a:r>
            <a:endParaRPr lang="de-DE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535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656" y="3430859"/>
            <a:ext cx="420941" cy="43744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8845" y="2866927"/>
            <a:ext cx="460317" cy="486874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355" y="3886044"/>
            <a:ext cx="387782" cy="402989"/>
          </a:xfrm>
          <a:prstGeom prst="rect">
            <a:avLst/>
          </a:prstGeom>
        </p:spPr>
      </p:pic>
      <p:sp>
        <p:nvSpPr>
          <p:cNvPr id="17" name="Minus 16"/>
          <p:cNvSpPr/>
          <p:nvPr/>
        </p:nvSpPr>
        <p:spPr>
          <a:xfrm>
            <a:off x="11317575" y="2018790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8379" y="3090595"/>
            <a:ext cx="2248214" cy="1590897"/>
          </a:xfrm>
          <a:prstGeom prst="rect">
            <a:avLst/>
          </a:prstGeom>
        </p:spPr>
      </p:pic>
      <p:sp>
        <p:nvSpPr>
          <p:cNvPr id="16" name="Minus 15"/>
          <p:cNvSpPr/>
          <p:nvPr/>
        </p:nvSpPr>
        <p:spPr>
          <a:xfrm>
            <a:off x="5785612" y="1332703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668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68372" y="899827"/>
            <a:ext cx="10363826" cy="4534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Im letzten Schritt wird nun das Bild für den</a:t>
            </a:r>
            <a:br>
              <a:rPr lang="de-DE" sz="2400" b="1" dirty="0" smtClean="0"/>
            </a:br>
            <a:r>
              <a:rPr lang="de-DE" sz="2400" b="1" dirty="0" smtClean="0"/>
              <a:t>Kontakt am Minus-Pin definiert.  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Um das zusätzliche „sonst wenn … dann“</a:t>
            </a:r>
          </a:p>
          <a:p>
            <a:pPr marL="0" indent="0">
              <a:buNone/>
            </a:pPr>
            <a:r>
              <a:rPr lang="de-DE" sz="2400" b="1" dirty="0" smtClean="0"/>
              <a:t>Feld zu schließen, muss nur noch auf das</a:t>
            </a:r>
            <a:br>
              <a:rPr lang="de-DE" sz="2400" b="1" dirty="0" smtClean="0"/>
            </a:br>
            <a:r>
              <a:rPr lang="de-DE" sz="2400" b="1" dirty="0" smtClean="0"/>
              <a:t>„Zahnrad-Symbol“ geklickt werden.</a:t>
            </a:r>
            <a:br>
              <a:rPr lang="de-DE" sz="2400" b="1" dirty="0" smtClean="0"/>
            </a:b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535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Minus 15"/>
          <p:cNvSpPr/>
          <p:nvPr/>
        </p:nvSpPr>
        <p:spPr>
          <a:xfrm>
            <a:off x="5785612" y="1332703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658" y="163555"/>
            <a:ext cx="2821884" cy="636191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612" y="3823702"/>
            <a:ext cx="3247000" cy="2622862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2960016" y="4996206"/>
            <a:ext cx="437661" cy="4376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452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62641" y="1366887"/>
            <a:ext cx="10363826" cy="353806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Für das Testen genügt es, wenn man </a:t>
            </a:r>
            <a:r>
              <a:rPr lang="de-DE" sz="2400" b="1" dirty="0" smtClean="0"/>
              <a:t>die Pins mit den Fingern berührt.</a:t>
            </a:r>
          </a:p>
          <a:p>
            <a:r>
              <a:rPr lang="de-DE" sz="2400" b="1" dirty="0" smtClean="0"/>
              <a:t>So kann man das Programm auch ohne Wasser testen.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Grafik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453" y="2679277"/>
            <a:ext cx="3798253" cy="3702685"/>
          </a:xfrm>
          <a:prstGeom prst="rect">
            <a:avLst/>
          </a:prstGeom>
        </p:spPr>
      </p:pic>
      <p:sp>
        <p:nvSpPr>
          <p:cNvPr id="12" name="Pfeil nach rechts 11"/>
          <p:cNvSpPr/>
          <p:nvPr/>
        </p:nvSpPr>
        <p:spPr>
          <a:xfrm>
            <a:off x="2973463" y="3774172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2637676" y="5513318"/>
            <a:ext cx="671574" cy="44952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23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24173" y="1569977"/>
            <a:ext cx="77903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viel hat es heute </a:t>
            </a:r>
            <a:r>
              <a:rPr lang="de-DE" altLang="de-DE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geregnet?</a:t>
            </a:r>
            <a:br>
              <a:rPr lang="de-DE" altLang="de-DE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Diese Frage soll uns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der Calliope beantworten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400" baseline="0" dirty="0"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e-DE" altLang="de-DE" sz="2400" b="1" baseline="0" dirty="0" smtClean="0">
                <a:cs typeface="Calibri" panose="020F0502020204030204" pitchFamily="34" charset="0"/>
              </a:rPr>
              <a:t>Hast du eine Idee?</a:t>
            </a:r>
            <a:endParaRPr kumimoji="0" lang="de-DE" alt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62" y="182756"/>
            <a:ext cx="1145238" cy="850578"/>
          </a:xfrm>
          <a:prstGeom prst="rect">
            <a:avLst/>
          </a:prstGeom>
        </p:spPr>
      </p:pic>
      <p:pic>
        <p:nvPicPr>
          <p:cNvPr id="15" name="Grafik 1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651" y="3869625"/>
            <a:ext cx="962025" cy="130429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503" y="3562135"/>
            <a:ext cx="650320" cy="482998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7" t="5523" r="38302" b="4693"/>
          <a:stretch/>
        </p:blipFill>
        <p:spPr>
          <a:xfrm>
            <a:off x="6007188" y="2668998"/>
            <a:ext cx="652424" cy="2613804"/>
          </a:xfrm>
          <a:prstGeom prst="rect">
            <a:avLst/>
          </a:prstGeom>
        </p:spPr>
      </p:pic>
      <p:grpSp>
        <p:nvGrpSpPr>
          <p:cNvPr id="19" name="Gruppieren 18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20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61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54855" y="1204499"/>
            <a:ext cx="944349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Wasser leitet den Strom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Mit verschiedenen Stromkreisen können verschiedene Aktionen auf dem Calliope ausgeführt werden.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400" baseline="0" dirty="0">
              <a:cs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92" y="954661"/>
            <a:ext cx="1145238" cy="850578"/>
          </a:xfrm>
          <a:prstGeom prst="rect">
            <a:avLst/>
          </a:prstGeom>
        </p:spPr>
      </p:pic>
      <p:pic>
        <p:nvPicPr>
          <p:cNvPr id="14" name="Grafik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450" y="3658090"/>
            <a:ext cx="1257963" cy="185369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12" y="3331074"/>
            <a:ext cx="1863904" cy="285534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9892" y="3006178"/>
            <a:ext cx="3572384" cy="303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4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54855" y="1389165"/>
            <a:ext cx="9443491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Wasser leitet den Strom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Verbinde die 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Pins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des Calliope mithilfe der </a:t>
            </a:r>
            <a:r>
              <a:rPr kumimoji="0" lang="de-DE" altLang="de-DE" sz="2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Krokodilsklemmen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mit den 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Leiterstreifen</a:t>
            </a: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altLang="de-DE" sz="2400" baseline="0" dirty="0">
              <a:cs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92" y="954661"/>
            <a:ext cx="1145238" cy="850578"/>
          </a:xfrm>
          <a:prstGeom prst="rect">
            <a:avLst/>
          </a:prstGeom>
        </p:spPr>
      </p:pic>
      <p:pic>
        <p:nvPicPr>
          <p:cNvPr id="14" name="Grafik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450" y="3658090"/>
            <a:ext cx="1257963" cy="1853697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10924866" y="4953263"/>
            <a:ext cx="574146" cy="2674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12" y="3331074"/>
            <a:ext cx="1863904" cy="2855343"/>
          </a:xfrm>
          <a:prstGeom prst="rect">
            <a:avLst/>
          </a:prstGeom>
        </p:spPr>
      </p:pic>
      <p:pic>
        <p:nvPicPr>
          <p:cNvPr id="12" name="Grafik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66" y="4110986"/>
            <a:ext cx="574146" cy="975987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0789810" y="4037162"/>
            <a:ext cx="806515" cy="267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r Verbinder 15"/>
          <p:cNvCxnSpPr>
            <a:stCxn id="7" idx="2"/>
            <a:endCxn id="15" idx="2"/>
          </p:cNvCxnSpPr>
          <p:nvPr/>
        </p:nvCxnSpPr>
        <p:spPr>
          <a:xfrm>
            <a:off x="10789810" y="4170872"/>
            <a:ext cx="135056" cy="916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/>
          <p:cNvCxnSpPr>
            <a:stCxn id="7" idx="6"/>
            <a:endCxn id="15" idx="6"/>
          </p:cNvCxnSpPr>
          <p:nvPr/>
        </p:nvCxnSpPr>
        <p:spPr>
          <a:xfrm flipH="1">
            <a:off x="11499012" y="4170872"/>
            <a:ext cx="97313" cy="916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ieren 18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20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7" name="Grafik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406" y="3067465"/>
            <a:ext cx="3572384" cy="303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9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836165" y="1775552"/>
            <a:ext cx="10363826" cy="3424107"/>
          </a:xfrm>
        </p:spPr>
        <p:txBody>
          <a:bodyPr>
            <a:noAutofit/>
          </a:bodyPr>
          <a:lstStyle/>
          <a:p>
            <a:r>
              <a:rPr lang="de-DE" sz="2400" b="1" dirty="0"/>
              <a:t>Der Strom, der </a:t>
            </a:r>
            <a:r>
              <a:rPr lang="de-DE" sz="2400" b="1" dirty="0" smtClean="0"/>
              <a:t>durch </a:t>
            </a:r>
            <a:r>
              <a:rPr lang="de-DE" sz="2400" b="1" dirty="0"/>
              <a:t>den Calliope mini fließt ist </a:t>
            </a:r>
            <a:r>
              <a:rPr lang="de-DE" sz="2400" b="1" dirty="0" smtClean="0"/>
              <a:t>sehr </a:t>
            </a:r>
            <a:r>
              <a:rPr lang="de-DE" sz="2400" b="1" dirty="0" smtClean="0">
                <a:solidFill>
                  <a:srgbClr val="0000FF"/>
                </a:solidFill>
              </a:rPr>
              <a:t>gering</a:t>
            </a:r>
            <a:r>
              <a:rPr lang="de-DE" sz="2400" b="1" dirty="0" smtClean="0"/>
              <a:t> und ist für den Menschen </a:t>
            </a:r>
            <a:r>
              <a:rPr lang="de-DE" sz="2400" b="1" dirty="0" smtClean="0">
                <a:solidFill>
                  <a:srgbClr val="FF0000"/>
                </a:solidFill>
              </a:rPr>
              <a:t>nicht</a:t>
            </a:r>
            <a:r>
              <a:rPr lang="de-DE" sz="2400" b="1" dirty="0" smtClean="0"/>
              <a:t> gefährlich. </a:t>
            </a:r>
          </a:p>
          <a:p>
            <a:r>
              <a:rPr lang="de-DE" sz="2400" dirty="0" smtClean="0"/>
              <a:t>Der </a:t>
            </a:r>
            <a:r>
              <a:rPr lang="de-DE" sz="2400" dirty="0"/>
              <a:t>Calliope mini </a:t>
            </a:r>
            <a:r>
              <a:rPr lang="de-DE" sz="2400" dirty="0" smtClean="0"/>
              <a:t>darf </a:t>
            </a:r>
            <a:r>
              <a:rPr lang="de-DE" sz="2400" b="1" dirty="0" smtClean="0">
                <a:solidFill>
                  <a:srgbClr val="FF0000"/>
                </a:solidFill>
              </a:rPr>
              <a:t>nicht </a:t>
            </a:r>
            <a:r>
              <a:rPr lang="de-DE" sz="2400" b="1" dirty="0">
                <a:solidFill>
                  <a:srgbClr val="FF0000"/>
                </a:solidFill>
              </a:rPr>
              <a:t>mit Wasser </a:t>
            </a:r>
            <a:r>
              <a:rPr lang="de-DE" sz="2400" dirty="0"/>
              <a:t>in Berührung kommen, da er sonst beschädigt werden könnte. </a:t>
            </a:r>
          </a:p>
          <a:p>
            <a:r>
              <a:rPr lang="de-DE" sz="2400" dirty="0" smtClean="0"/>
              <a:t>An der längsten Leiterbahn (bis </a:t>
            </a:r>
            <a:r>
              <a:rPr lang="de-DE" sz="2400" dirty="0"/>
              <a:t>zum Boden des </a:t>
            </a:r>
            <a:r>
              <a:rPr lang="de-DE" sz="2400" dirty="0" smtClean="0"/>
              <a:t>Bechers)</a:t>
            </a:r>
            <a:br>
              <a:rPr lang="de-DE" sz="2400" dirty="0" smtClean="0"/>
            </a:br>
            <a:r>
              <a:rPr lang="de-DE" sz="2400" dirty="0" smtClean="0"/>
              <a:t>liegt </a:t>
            </a:r>
            <a:r>
              <a:rPr lang="de-DE" sz="2400" dirty="0"/>
              <a:t>dauerhaft eine Spannung (d.h. die Grundvoraussetzung dafür, dass Strom fließen kann</a:t>
            </a:r>
            <a:r>
              <a:rPr lang="de-DE" sz="2400" dirty="0" smtClean="0"/>
              <a:t>)</a:t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/>
              <a:t>hier den</a:t>
            </a:r>
            <a:r>
              <a:rPr lang="de-DE" sz="2400" b="1" dirty="0" smtClean="0">
                <a:solidFill>
                  <a:srgbClr val="FF0000"/>
                </a:solidFill>
              </a:rPr>
              <a:t> </a:t>
            </a:r>
            <a:r>
              <a:rPr lang="de-DE" sz="2400" b="1" dirty="0">
                <a:solidFill>
                  <a:srgbClr val="FF0000"/>
                </a:solidFill>
              </a:rPr>
              <a:t>Minus-Pol </a:t>
            </a:r>
            <a:r>
              <a:rPr lang="de-DE" sz="2400" dirty="0"/>
              <a:t>des Calliope mini </a:t>
            </a:r>
            <a:r>
              <a:rPr lang="de-DE" sz="2400" dirty="0" smtClean="0"/>
              <a:t>anschließen</a:t>
            </a:r>
            <a:endParaRPr lang="de-DE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40" y="902903"/>
            <a:ext cx="1145238" cy="85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9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033" y="1837307"/>
            <a:ext cx="2017767" cy="361916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218" y="4143115"/>
            <a:ext cx="420941" cy="43744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2407" y="3579183"/>
            <a:ext cx="460317" cy="48687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3917" y="4598300"/>
            <a:ext cx="387782" cy="402989"/>
          </a:xfrm>
          <a:prstGeom prst="rect">
            <a:avLst/>
          </a:prstGeom>
        </p:spPr>
      </p:pic>
      <p:sp>
        <p:nvSpPr>
          <p:cNvPr id="14" name="Minus 13"/>
          <p:cNvSpPr/>
          <p:nvPr/>
        </p:nvSpPr>
        <p:spPr>
          <a:xfrm>
            <a:off x="10541137" y="2731046"/>
            <a:ext cx="543464" cy="368217"/>
          </a:xfrm>
          <a:prstGeom prst="mathMinus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38955" y="1109324"/>
            <a:ext cx="8336359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Bedingung (Logik)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Wenn das Wasser den obersten Leiterstreifen </a:t>
            </a:r>
            <a:b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berührt, </a:t>
            </a:r>
            <a:r>
              <a:rPr lang="de-DE" altLang="de-DE" sz="2400" dirty="0" smtClean="0">
                <a:cs typeface="Calibri" panose="020F0502020204030204" pitchFamily="34" charset="0"/>
              </a:rPr>
              <a:t>dann erscheint ….</a:t>
            </a:r>
            <a:br>
              <a:rPr lang="de-DE" altLang="de-DE" sz="2400" dirty="0" smtClean="0">
                <a:cs typeface="Calibri" panose="020F0502020204030204" pitchFamily="34" charset="0"/>
              </a:rPr>
            </a:br>
            <a:endParaRPr lang="de-DE" altLang="de-DE" sz="2400" dirty="0" smtClean="0">
              <a:cs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Wenn das Wasser den </a:t>
            </a:r>
            <a:r>
              <a:rPr lang="de-DE" altLang="de-DE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mittleren </a:t>
            </a: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Leiterstreifen </a:t>
            </a:r>
            <a:b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berührt, </a:t>
            </a:r>
            <a:r>
              <a:rPr lang="de-DE" altLang="de-DE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dann erscheint …</a:t>
            </a:r>
            <a:br>
              <a:rPr lang="de-DE" altLang="de-DE" sz="2400" dirty="0" smtClean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Wenn das Wasser den </a:t>
            </a:r>
            <a:r>
              <a:rPr lang="de-DE" altLang="de-DE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längeren </a:t>
            </a: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Leiterstreifen </a:t>
            </a:r>
            <a:b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berührt, </a:t>
            </a:r>
            <a:r>
              <a:rPr lang="de-DE" altLang="de-DE" sz="2400" dirty="0">
                <a:cs typeface="Calibri" panose="020F0502020204030204" pitchFamily="34" charset="0"/>
              </a:rPr>
              <a:t>dann erscheint </a:t>
            </a:r>
            <a:r>
              <a:rPr lang="de-DE" altLang="de-DE" sz="2400" dirty="0" smtClean="0">
                <a:cs typeface="Calibri" panose="020F0502020204030204" pitchFamily="34" charset="0"/>
              </a:rPr>
              <a:t>….</a:t>
            </a:r>
            <a:br>
              <a:rPr lang="de-DE" altLang="de-DE" sz="2400" dirty="0" smtClean="0">
                <a:cs typeface="Calibri" panose="020F0502020204030204" pitchFamily="34" charset="0"/>
              </a:rPr>
            </a:br>
            <a:endParaRPr lang="de-DE" altLang="de-DE" sz="2400" dirty="0" smtClean="0">
              <a:cs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Sonst leuchtet immer ….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430" y="2046685"/>
            <a:ext cx="460317" cy="48687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860" y="3167976"/>
            <a:ext cx="420941" cy="437448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5019" y="4239841"/>
            <a:ext cx="387782" cy="4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8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38955" y="1109324"/>
            <a:ext cx="8336359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Bedingung (Logik)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Wenn das Wasser den obersten Leiterstreifen </a:t>
            </a:r>
            <a:b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berührt, </a:t>
            </a:r>
            <a:r>
              <a:rPr lang="de-DE" altLang="de-DE" sz="2400" dirty="0" smtClean="0">
                <a:cs typeface="Calibri" panose="020F0502020204030204" pitchFamily="34" charset="0"/>
              </a:rPr>
              <a:t>dann erscheint ….</a:t>
            </a:r>
            <a:br>
              <a:rPr lang="de-DE" altLang="de-DE" sz="2400" dirty="0" smtClean="0">
                <a:cs typeface="Calibri" panose="020F0502020204030204" pitchFamily="34" charset="0"/>
              </a:rPr>
            </a:br>
            <a:endParaRPr lang="de-DE" altLang="de-DE" sz="2400" dirty="0" smtClean="0">
              <a:cs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Wenn das Wasser den </a:t>
            </a:r>
            <a:r>
              <a:rPr lang="de-DE" altLang="de-DE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mittleren </a:t>
            </a: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Leiterstreifen </a:t>
            </a:r>
            <a:b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berührt, </a:t>
            </a:r>
            <a:r>
              <a:rPr lang="de-DE" altLang="de-DE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dann erscheint …</a:t>
            </a:r>
            <a:br>
              <a:rPr lang="de-DE" altLang="de-DE" sz="2400" dirty="0" smtClean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Wenn das Wasser den </a:t>
            </a:r>
            <a:r>
              <a:rPr lang="de-DE" altLang="de-DE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längeren </a:t>
            </a: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Leiterstreifen </a:t>
            </a:r>
            <a:b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400" b="1" dirty="0">
                <a:ea typeface="Calibri" panose="020F0502020204030204" pitchFamily="34" charset="0"/>
                <a:cs typeface="Calibri" panose="020F0502020204030204" pitchFamily="34" charset="0"/>
              </a:rPr>
              <a:t>berührt, </a:t>
            </a:r>
            <a:r>
              <a:rPr lang="de-DE" altLang="de-DE" sz="2400" dirty="0">
                <a:cs typeface="Calibri" panose="020F0502020204030204" pitchFamily="34" charset="0"/>
              </a:rPr>
              <a:t>dann erscheint </a:t>
            </a:r>
            <a:r>
              <a:rPr lang="de-DE" altLang="de-DE" sz="2400" dirty="0" smtClean="0">
                <a:cs typeface="Calibri" panose="020F0502020204030204" pitchFamily="34" charset="0"/>
              </a:rPr>
              <a:t>….</a:t>
            </a:r>
            <a:br>
              <a:rPr lang="de-DE" altLang="de-DE" sz="2400" dirty="0" smtClean="0">
                <a:cs typeface="Calibri" panose="020F0502020204030204" pitchFamily="34" charset="0"/>
              </a:rPr>
            </a:br>
            <a:endParaRPr lang="de-DE" altLang="de-DE" sz="2400" dirty="0" smtClean="0">
              <a:cs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de-DE" altLang="de-D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Sonst leuchtet immer ….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430" y="2046685"/>
            <a:ext cx="460317" cy="48687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860" y="3167976"/>
            <a:ext cx="420941" cy="437448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5019" y="4239841"/>
            <a:ext cx="387782" cy="402989"/>
          </a:xfrm>
          <a:prstGeom prst="rect">
            <a:avLst/>
          </a:prstGeom>
        </p:spPr>
      </p:pic>
      <p:pic>
        <p:nvPicPr>
          <p:cNvPr id="17" name="Grafik 16"/>
          <p:cNvPicPr/>
          <p:nvPr/>
        </p:nvPicPr>
        <p:blipFill>
          <a:blip r:embed="rId5"/>
          <a:stretch>
            <a:fillRect/>
          </a:stretch>
        </p:blipFill>
        <p:spPr>
          <a:xfrm>
            <a:off x="8832237" y="4081292"/>
            <a:ext cx="1205182" cy="1170569"/>
          </a:xfrm>
          <a:prstGeom prst="rect">
            <a:avLst/>
          </a:prstGeom>
        </p:spPr>
      </p:pic>
      <p:pic>
        <p:nvPicPr>
          <p:cNvPr id="20" name="Grafik 19"/>
          <p:cNvPicPr/>
          <p:nvPr/>
        </p:nvPicPr>
        <p:blipFill>
          <a:blip r:embed="rId6"/>
          <a:stretch>
            <a:fillRect/>
          </a:stretch>
        </p:blipFill>
        <p:spPr>
          <a:xfrm>
            <a:off x="8832237" y="2780060"/>
            <a:ext cx="1318500" cy="1145168"/>
          </a:xfrm>
          <a:prstGeom prst="rect">
            <a:avLst/>
          </a:prstGeom>
        </p:spPr>
      </p:pic>
      <p:pic>
        <p:nvPicPr>
          <p:cNvPr id="21" name="Grafik 20"/>
          <p:cNvPicPr/>
          <p:nvPr/>
        </p:nvPicPr>
        <p:blipFill>
          <a:blip r:embed="rId7"/>
          <a:stretch>
            <a:fillRect/>
          </a:stretch>
        </p:blipFill>
        <p:spPr>
          <a:xfrm>
            <a:off x="8832237" y="1474101"/>
            <a:ext cx="1264699" cy="1145168"/>
          </a:xfrm>
          <a:prstGeom prst="rect">
            <a:avLst/>
          </a:prstGeom>
        </p:spPr>
      </p:pic>
      <p:pic>
        <p:nvPicPr>
          <p:cNvPr id="22" name="Grafik 21"/>
          <p:cNvPicPr/>
          <p:nvPr/>
        </p:nvPicPr>
        <p:blipFill>
          <a:blip r:embed="rId8"/>
          <a:stretch>
            <a:fillRect/>
          </a:stretch>
        </p:blipFill>
        <p:spPr>
          <a:xfrm>
            <a:off x="5337932" y="5027805"/>
            <a:ext cx="1240294" cy="125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1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62641" y="1125051"/>
            <a:ext cx="10363826" cy="453404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Welcher Befehlsblock wird benötigt?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r>
              <a:rPr lang="de-DE" sz="2400" b="1" dirty="0" smtClean="0"/>
              <a:t>Begründe!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13" y="1642267"/>
            <a:ext cx="2289040" cy="129712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106" y="1609444"/>
            <a:ext cx="2044460" cy="13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9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„Regenmesser“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62641" y="1125051"/>
            <a:ext cx="10363826" cy="4534040"/>
          </a:xfrm>
        </p:spPr>
        <p:txBody>
          <a:bodyPr>
            <a:normAutofit/>
          </a:bodyPr>
          <a:lstStyle/>
          <a:p>
            <a:r>
              <a:rPr lang="de-DE" sz="2400" b="1" i="1" dirty="0" smtClean="0">
                <a:solidFill>
                  <a:srgbClr val="008000"/>
                </a:solidFill>
              </a:rPr>
              <a:t>dauerhaft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 smtClean="0"/>
              <a:t>„Es soll nicht nur einmal gemessen werden.</a:t>
            </a:r>
          </a:p>
          <a:p>
            <a:pPr marL="0" indent="0">
              <a:buNone/>
            </a:pPr>
            <a:r>
              <a:rPr lang="de-DE" sz="2400" b="1" dirty="0" smtClean="0"/>
              <a:t>Es muss dauernd der Messwert überprüft werden.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386" y="1757379"/>
            <a:ext cx="2289040" cy="129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54253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316</Words>
  <Application>Microsoft Office PowerPoint</Application>
  <PresentationFormat>Breitbild</PresentationFormat>
  <Paragraphs>112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Segoe Print</vt:lpstr>
      <vt:lpstr>Times New Roman</vt:lpstr>
      <vt:lpstr>Wingdings</vt:lpstr>
      <vt:lpstr>Wingdings 3</vt:lpstr>
      <vt:lpstr>Fetzen</vt:lpstr>
      <vt:lpstr>Regenmesser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  <vt:lpstr>„Regenmesser“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99</cp:revision>
  <dcterms:created xsi:type="dcterms:W3CDTF">2018-08-30T13:11:55Z</dcterms:created>
  <dcterms:modified xsi:type="dcterms:W3CDTF">2019-06-10T16:46:33Z</dcterms:modified>
</cp:coreProperties>
</file>