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9" r:id="rId1"/>
  </p:sldMasterIdLst>
  <p:sldIdLst>
    <p:sldId id="286" r:id="rId2"/>
    <p:sldId id="282" r:id="rId3"/>
    <p:sldId id="287" r:id="rId4"/>
    <p:sldId id="289" r:id="rId5"/>
    <p:sldId id="288" r:id="rId6"/>
    <p:sldId id="290" r:id="rId7"/>
    <p:sldId id="291" r:id="rId8"/>
    <p:sldId id="292" r:id="rId9"/>
    <p:sldId id="293" r:id="rId10"/>
    <p:sldId id="29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114"/>
      </p:cViewPr>
      <p:guideLst>
        <p:guide orient="horz" pos="26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54027" y="6321664"/>
            <a:ext cx="7619999" cy="365125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 err="1" smtClean="0"/>
              <a:t>Calliop</a:t>
            </a:r>
            <a:r>
              <a:rPr lang="en-US" dirty="0" smtClean="0"/>
              <a:t>-ING – </a:t>
            </a:r>
            <a:r>
              <a:rPr lang="en-US" dirty="0" err="1" smtClean="0"/>
              <a:t>Projekt</a:t>
            </a:r>
            <a:r>
              <a:rPr lang="en-US" dirty="0" smtClean="0"/>
              <a:t> INGOLSTADT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8" name="Grafik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784" y="6315635"/>
            <a:ext cx="92329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1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729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2388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55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5596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393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50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237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pic>
        <p:nvPicPr>
          <p:cNvPr id="7" name="Grafik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966" y="6386637"/>
            <a:ext cx="923290" cy="3429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6/26/2019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45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22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29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167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853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875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5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815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788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1309" y="6318270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Calliop-ING – Projekt Ingolstadt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5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fn24c5xjTsk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fischertechnik.de/de-de/service/elearning/lehren/calliope" TargetMode="Externa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r2fKdWZtZIM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fn24c5xjTsk" TargetMode="Externa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fn24c5xjTsk" TargetMode="Externa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n24c5xjTsk" TargetMode="Externa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fn24c5xjTsk" TargetMode="Externa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fn24c5xjTsk" TargetMode="Externa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fn24c5xjTsk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Fischer-Technik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89212" y="4797828"/>
            <a:ext cx="8915399" cy="1126283"/>
          </a:xfrm>
        </p:spPr>
        <p:txBody>
          <a:bodyPr/>
          <a:lstStyle/>
          <a:p>
            <a:r>
              <a:rPr lang="de-DE" dirty="0" smtClean="0"/>
              <a:t>Projekt INGOLSTADT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415" y="403873"/>
            <a:ext cx="6706536" cy="5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71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404" y="360160"/>
            <a:ext cx="8911687" cy="1280890"/>
          </a:xfrm>
        </p:spPr>
        <p:txBody>
          <a:bodyPr/>
          <a:lstStyle/>
          <a:p>
            <a:r>
              <a:rPr lang="de-DE" dirty="0" smtClean="0"/>
              <a:t>Fischer-Technik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792404" y="1279097"/>
            <a:ext cx="9814435" cy="46166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</a:rPr>
              <a:t>Schritt 3 – Programm erstellen</a:t>
            </a:r>
            <a:endParaRPr lang="de-DE" sz="2800" b="1" i="1" dirty="0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933745" y="6055743"/>
            <a:ext cx="9921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Youtube</a:t>
            </a:r>
            <a:r>
              <a:rPr lang="de-DE" dirty="0" smtClean="0"/>
              <a:t>-Anleitung für Händetrockner</a:t>
            </a:r>
            <a:r>
              <a:rPr lang="de-DE" dirty="0"/>
              <a:t>: </a:t>
            </a:r>
            <a:r>
              <a:rPr lang="de-DE" b="1" dirty="0">
                <a:hlinkClick r:id="rId2"/>
              </a:rPr>
              <a:t>https://www.youtube.com/watch?v=fn24c5xjTsk</a:t>
            </a:r>
            <a:endParaRPr lang="de-DE" b="1" dirty="0"/>
          </a:p>
        </p:txBody>
      </p:sp>
      <p:sp>
        <p:nvSpPr>
          <p:cNvPr id="4" name="Rechteck 3"/>
          <p:cNvSpPr/>
          <p:nvPr/>
        </p:nvSpPr>
        <p:spPr>
          <a:xfrm>
            <a:off x="4820223" y="218908"/>
            <a:ext cx="52485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Händetrockner</a:t>
            </a:r>
            <a:endParaRPr lang="de-DE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595597" y="2061175"/>
            <a:ext cx="6236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So sieht das fertige Programm aus!</a:t>
            </a:r>
            <a:endParaRPr lang="de-DE" sz="2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597" y="2705865"/>
            <a:ext cx="4848902" cy="318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19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404" y="360160"/>
            <a:ext cx="8911687" cy="1280890"/>
          </a:xfrm>
        </p:spPr>
        <p:txBody>
          <a:bodyPr/>
          <a:lstStyle/>
          <a:p>
            <a:r>
              <a:rPr lang="de-DE" dirty="0" smtClean="0"/>
              <a:t>Fischer-Technik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792404" y="1279097"/>
            <a:ext cx="9814435" cy="46166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</a:rPr>
              <a:t>1 Bausatz – 3 Modelle</a:t>
            </a:r>
            <a:endParaRPr lang="de-DE" sz="2800" b="1" i="1" dirty="0">
              <a:solidFill>
                <a:schemeClr val="tx1"/>
              </a:solidFill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10433461" y="236096"/>
            <a:ext cx="1427578" cy="646331"/>
            <a:chOff x="192968" y="244502"/>
            <a:chExt cx="1427760" cy="646331"/>
          </a:xfrm>
        </p:grpSpPr>
        <p:sp>
          <p:nvSpPr>
            <p:cNvPr id="15" name="Textfeld 212"/>
            <p:cNvSpPr txBox="1"/>
            <p:nvPr/>
          </p:nvSpPr>
          <p:spPr>
            <a:xfrm>
              <a:off x="419249" y="503242"/>
              <a:ext cx="1201479" cy="3714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prstClr val="black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36000" tIns="3600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de-DE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Wissen</a:t>
              </a:r>
              <a:endParaRPr lang="de-DE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feld 213"/>
            <p:cNvSpPr txBox="1"/>
            <p:nvPr/>
          </p:nvSpPr>
          <p:spPr>
            <a:xfrm>
              <a:off x="192968" y="244502"/>
              <a:ext cx="651223" cy="646331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3600" b="1" dirty="0" smtClean="0">
                  <a:ln w="12700" cap="flat" cmpd="sng" algn="ctr">
                    <a:solidFill>
                      <a:srgbClr val="2F5597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D966"/>
                      </a:gs>
                      <a:gs pos="87000">
                        <a:srgbClr val="FFF2CC"/>
                      </a:gs>
                    </a:gsLst>
                    <a:lin ang="5400000" scaled="0"/>
                  </a:gradFill>
                  <a:effectLst/>
                  <a:latin typeface="Segoe Print" panose="020006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W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feld 4"/>
          <p:cNvSpPr txBox="1"/>
          <p:nvPr/>
        </p:nvSpPr>
        <p:spPr>
          <a:xfrm>
            <a:off x="933745" y="6055743"/>
            <a:ext cx="949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Abbildung</a:t>
            </a:r>
            <a:r>
              <a:rPr lang="de-DE" dirty="0"/>
              <a:t>: https://</a:t>
            </a:r>
            <a:r>
              <a:rPr lang="de-DE" dirty="0">
                <a:hlinkClick r:id="rId2"/>
              </a:rPr>
              <a:t>www.fischertechnik.de/de-de/service/elearning/lehren/calliope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06" y="3922979"/>
            <a:ext cx="4041225" cy="203305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0717" y="3825976"/>
            <a:ext cx="4128116" cy="233328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743" y="1792925"/>
            <a:ext cx="4008505" cy="237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18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404" y="360160"/>
            <a:ext cx="8911687" cy="1280890"/>
          </a:xfrm>
        </p:spPr>
        <p:txBody>
          <a:bodyPr/>
          <a:lstStyle/>
          <a:p>
            <a:r>
              <a:rPr lang="de-DE" dirty="0" smtClean="0"/>
              <a:t>Fischer-Technik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792404" y="1279097"/>
            <a:ext cx="9814435" cy="46166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</a:rPr>
              <a:t>Schritt 1 – Grundmodell erstellen</a:t>
            </a:r>
            <a:endParaRPr lang="de-DE" sz="2800" b="1" i="1" dirty="0">
              <a:solidFill>
                <a:schemeClr val="tx1"/>
              </a:solidFill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10433461" y="236096"/>
            <a:ext cx="1427578" cy="646331"/>
            <a:chOff x="192968" y="244502"/>
            <a:chExt cx="1427760" cy="646331"/>
          </a:xfrm>
        </p:grpSpPr>
        <p:sp>
          <p:nvSpPr>
            <p:cNvPr id="15" name="Textfeld 212"/>
            <p:cNvSpPr txBox="1"/>
            <p:nvPr/>
          </p:nvSpPr>
          <p:spPr>
            <a:xfrm>
              <a:off x="419249" y="503242"/>
              <a:ext cx="1201479" cy="3714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prstClr val="black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36000" tIns="3600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de-DE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Wissen</a:t>
              </a:r>
              <a:endParaRPr lang="de-DE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feld 213"/>
            <p:cNvSpPr txBox="1"/>
            <p:nvPr/>
          </p:nvSpPr>
          <p:spPr>
            <a:xfrm>
              <a:off x="192968" y="244502"/>
              <a:ext cx="651223" cy="646331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3600" b="1" dirty="0" smtClean="0">
                  <a:ln w="12700" cap="flat" cmpd="sng" algn="ctr">
                    <a:solidFill>
                      <a:srgbClr val="2F5597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D966"/>
                      </a:gs>
                      <a:gs pos="87000">
                        <a:srgbClr val="FFF2CC"/>
                      </a:gs>
                    </a:gsLst>
                    <a:lin ang="5400000" scaled="0"/>
                  </a:gradFill>
                  <a:effectLst/>
                  <a:latin typeface="Segoe Print" panose="020006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W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feld 4"/>
          <p:cNvSpPr txBox="1"/>
          <p:nvPr/>
        </p:nvSpPr>
        <p:spPr>
          <a:xfrm>
            <a:off x="933745" y="6055743"/>
            <a:ext cx="7951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Youtube</a:t>
            </a:r>
            <a:r>
              <a:rPr lang="de-DE" dirty="0" smtClean="0"/>
              <a:t>-Anleitung</a:t>
            </a:r>
            <a:r>
              <a:rPr lang="de-DE" dirty="0">
                <a:hlinkClick r:id="rId2"/>
              </a:rPr>
              <a:t>: https://www.youtube.com/watch?v=r2fKdWZtZIM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758" y="1864952"/>
            <a:ext cx="6415203" cy="381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10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404" y="360160"/>
            <a:ext cx="8911687" cy="1280890"/>
          </a:xfrm>
        </p:spPr>
        <p:txBody>
          <a:bodyPr/>
          <a:lstStyle/>
          <a:p>
            <a:r>
              <a:rPr lang="de-DE" dirty="0" smtClean="0"/>
              <a:t>Fischer-Technik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792404" y="1279097"/>
            <a:ext cx="9814435" cy="46166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</a:rPr>
              <a:t>Schritt 2 – Variante zusammenbauen </a:t>
            </a:r>
            <a:endParaRPr lang="de-DE" sz="2800" b="1" i="1" dirty="0">
              <a:solidFill>
                <a:schemeClr val="tx1"/>
              </a:solidFill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10433461" y="236096"/>
            <a:ext cx="1427578" cy="646331"/>
            <a:chOff x="192968" y="244502"/>
            <a:chExt cx="1427760" cy="646331"/>
          </a:xfrm>
        </p:grpSpPr>
        <p:sp>
          <p:nvSpPr>
            <p:cNvPr id="15" name="Textfeld 212"/>
            <p:cNvSpPr txBox="1"/>
            <p:nvPr/>
          </p:nvSpPr>
          <p:spPr>
            <a:xfrm>
              <a:off x="419249" y="503242"/>
              <a:ext cx="1201479" cy="3714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prstClr val="black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36000" tIns="3600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de-DE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Wissen</a:t>
              </a:r>
              <a:endParaRPr lang="de-DE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feld 213"/>
            <p:cNvSpPr txBox="1"/>
            <p:nvPr/>
          </p:nvSpPr>
          <p:spPr>
            <a:xfrm>
              <a:off x="192968" y="244502"/>
              <a:ext cx="651223" cy="646331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3600" b="1" dirty="0" smtClean="0">
                  <a:ln w="12700" cap="flat" cmpd="sng" algn="ctr">
                    <a:solidFill>
                      <a:srgbClr val="2F5597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D966"/>
                      </a:gs>
                      <a:gs pos="87000">
                        <a:srgbClr val="FFF2CC"/>
                      </a:gs>
                    </a:gsLst>
                    <a:lin ang="5400000" scaled="0"/>
                  </a:gradFill>
                  <a:effectLst/>
                  <a:latin typeface="Segoe Print" panose="020006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W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feld 4"/>
          <p:cNvSpPr txBox="1"/>
          <p:nvPr/>
        </p:nvSpPr>
        <p:spPr>
          <a:xfrm>
            <a:off x="933745" y="6055743"/>
            <a:ext cx="9921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Youtube</a:t>
            </a:r>
            <a:r>
              <a:rPr lang="de-DE" dirty="0" smtClean="0"/>
              <a:t>-Anleitung für Händetrockner</a:t>
            </a:r>
            <a:r>
              <a:rPr lang="de-DE" dirty="0"/>
              <a:t>: </a:t>
            </a:r>
            <a:r>
              <a:rPr lang="de-DE" b="1" dirty="0">
                <a:hlinkClick r:id="rId2"/>
              </a:rPr>
              <a:t>https://www.youtube.com/watch?v=fn24c5xjTsk</a:t>
            </a:r>
            <a:endParaRPr lang="de-DE" b="1" dirty="0"/>
          </a:p>
        </p:txBody>
      </p:sp>
      <p:sp>
        <p:nvSpPr>
          <p:cNvPr id="4" name="Rechteck 3"/>
          <p:cNvSpPr/>
          <p:nvPr/>
        </p:nvSpPr>
        <p:spPr>
          <a:xfrm>
            <a:off x="4820223" y="218908"/>
            <a:ext cx="52485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Händetrockner</a:t>
            </a:r>
            <a:endParaRPr lang="de-DE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058" y="1999248"/>
            <a:ext cx="6067125" cy="359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8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404" y="360160"/>
            <a:ext cx="8911687" cy="1280890"/>
          </a:xfrm>
        </p:spPr>
        <p:txBody>
          <a:bodyPr/>
          <a:lstStyle/>
          <a:p>
            <a:r>
              <a:rPr lang="de-DE" dirty="0" smtClean="0"/>
              <a:t>Fischer-Technik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792404" y="1279097"/>
            <a:ext cx="9814435" cy="46166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</a:rPr>
              <a:t>Schritt 3 – Programm erstellen</a:t>
            </a:r>
            <a:endParaRPr lang="de-DE" sz="2800" b="1" i="1" dirty="0">
              <a:solidFill>
                <a:schemeClr val="tx1"/>
              </a:solidFill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10433461" y="236096"/>
            <a:ext cx="1427578" cy="646331"/>
            <a:chOff x="192968" y="244502"/>
            <a:chExt cx="1427760" cy="646331"/>
          </a:xfrm>
        </p:grpSpPr>
        <p:sp>
          <p:nvSpPr>
            <p:cNvPr id="15" name="Textfeld 212"/>
            <p:cNvSpPr txBox="1"/>
            <p:nvPr/>
          </p:nvSpPr>
          <p:spPr>
            <a:xfrm>
              <a:off x="419249" y="503242"/>
              <a:ext cx="1201479" cy="3714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prstClr val="black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36000" tIns="3600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de-DE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Wissen</a:t>
              </a:r>
              <a:endParaRPr lang="de-DE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feld 213"/>
            <p:cNvSpPr txBox="1"/>
            <p:nvPr/>
          </p:nvSpPr>
          <p:spPr>
            <a:xfrm>
              <a:off x="192968" y="244502"/>
              <a:ext cx="651223" cy="646331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3600" b="1" dirty="0" smtClean="0">
                  <a:ln w="12700" cap="flat" cmpd="sng" algn="ctr">
                    <a:solidFill>
                      <a:srgbClr val="2F5597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D966"/>
                      </a:gs>
                      <a:gs pos="87000">
                        <a:srgbClr val="FFF2CC"/>
                      </a:gs>
                    </a:gsLst>
                    <a:lin ang="5400000" scaled="0"/>
                  </a:gradFill>
                  <a:effectLst/>
                  <a:latin typeface="Segoe Print" panose="020006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W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feld 4"/>
          <p:cNvSpPr txBox="1"/>
          <p:nvPr/>
        </p:nvSpPr>
        <p:spPr>
          <a:xfrm>
            <a:off x="933745" y="6055743"/>
            <a:ext cx="9921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Youtube</a:t>
            </a:r>
            <a:r>
              <a:rPr lang="de-DE" dirty="0" smtClean="0"/>
              <a:t>-Anleitung für Händetrockner</a:t>
            </a:r>
            <a:r>
              <a:rPr lang="de-DE" dirty="0"/>
              <a:t>: </a:t>
            </a:r>
            <a:r>
              <a:rPr lang="de-DE" b="1" dirty="0">
                <a:hlinkClick r:id="rId2"/>
              </a:rPr>
              <a:t>https://www.youtube.com/watch?v=fn24c5xjTsk</a:t>
            </a:r>
            <a:endParaRPr lang="de-DE" b="1" dirty="0"/>
          </a:p>
        </p:txBody>
      </p:sp>
      <p:sp>
        <p:nvSpPr>
          <p:cNvPr id="4" name="Rechteck 3"/>
          <p:cNvSpPr/>
          <p:nvPr/>
        </p:nvSpPr>
        <p:spPr>
          <a:xfrm>
            <a:off x="4820223" y="218908"/>
            <a:ext cx="52485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Händetrockner</a:t>
            </a:r>
            <a:endParaRPr lang="de-DE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92404" y="2372264"/>
            <a:ext cx="1049357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Der Ventilator solle durch den </a:t>
            </a:r>
            <a:r>
              <a:rPr lang="de-DE" sz="2400" b="1" dirty="0" smtClean="0"/>
              <a:t>Fototransistor</a:t>
            </a:r>
            <a:r>
              <a:rPr lang="de-DE" sz="2400" dirty="0" smtClean="0"/>
              <a:t> ein- und ausgeschaltet.</a:t>
            </a:r>
          </a:p>
          <a:p>
            <a:endParaRPr lang="de-DE" sz="2400" dirty="0"/>
          </a:p>
          <a:p>
            <a:r>
              <a:rPr lang="de-DE" sz="2400" dirty="0" smtClean="0"/>
              <a:t>Durch </a:t>
            </a:r>
            <a:r>
              <a:rPr lang="de-DE" sz="2400" b="1" dirty="0" smtClean="0"/>
              <a:t>Änderung der Lichtverhältnisse </a:t>
            </a:r>
            <a:r>
              <a:rPr lang="de-DE" sz="2400" dirty="0" smtClean="0"/>
              <a:t>wird ein unterschiedlicher Wert </a:t>
            </a:r>
          </a:p>
          <a:p>
            <a:r>
              <a:rPr lang="de-DE" sz="2400" dirty="0" smtClean="0"/>
              <a:t>ausgegeben und kann somit zur Steuerung von Aktionen verwendet</a:t>
            </a:r>
          </a:p>
          <a:p>
            <a:r>
              <a:rPr lang="de-DE" sz="2400" dirty="0" smtClean="0"/>
              <a:t>Werden.</a:t>
            </a:r>
          </a:p>
          <a:p>
            <a:endParaRPr lang="de-DE" sz="2400" dirty="0"/>
          </a:p>
          <a:p>
            <a:endParaRPr lang="de-DE" sz="2400" dirty="0" smtClean="0"/>
          </a:p>
          <a:p>
            <a:r>
              <a:rPr lang="de-DE" sz="2400" dirty="0" smtClean="0"/>
              <a:t>Je nach Umgebung sind die Lichtverhältnisse unterschiedlich.</a:t>
            </a:r>
            <a:endParaRPr lang="de-DE" sz="24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4606" y="4218858"/>
            <a:ext cx="1467055" cy="12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9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404" y="360160"/>
            <a:ext cx="8911687" cy="1280890"/>
          </a:xfrm>
        </p:spPr>
        <p:txBody>
          <a:bodyPr/>
          <a:lstStyle/>
          <a:p>
            <a:r>
              <a:rPr lang="de-DE" dirty="0" smtClean="0"/>
              <a:t>Fischer-Technik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792404" y="1279097"/>
            <a:ext cx="9814435" cy="46166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</a:rPr>
              <a:t>Schritt 3 – Programm erstellen</a:t>
            </a:r>
            <a:endParaRPr lang="de-DE" sz="2800" b="1" i="1" dirty="0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933745" y="6055743"/>
            <a:ext cx="9921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Youtube</a:t>
            </a:r>
            <a:r>
              <a:rPr lang="de-DE" dirty="0" smtClean="0"/>
              <a:t>-Anleitung für Händetrockner</a:t>
            </a:r>
            <a:r>
              <a:rPr lang="de-DE" dirty="0"/>
              <a:t>: </a:t>
            </a:r>
            <a:r>
              <a:rPr lang="de-DE" b="1" dirty="0">
                <a:hlinkClick r:id="rId2"/>
              </a:rPr>
              <a:t>https://www.youtube.com/watch?v=fn24c5xjTsk</a:t>
            </a:r>
            <a:endParaRPr lang="de-DE" b="1" dirty="0"/>
          </a:p>
        </p:txBody>
      </p:sp>
      <p:sp>
        <p:nvSpPr>
          <p:cNvPr id="4" name="Rechteck 3"/>
          <p:cNvSpPr/>
          <p:nvPr/>
        </p:nvSpPr>
        <p:spPr>
          <a:xfrm>
            <a:off x="4820223" y="218908"/>
            <a:ext cx="52485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Händetrockner</a:t>
            </a:r>
            <a:endParaRPr lang="de-DE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92404" y="2372264"/>
            <a:ext cx="93249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Je nach Umgebung sind die Lichtverhältnisse unterschiedlich.</a:t>
            </a:r>
          </a:p>
          <a:p>
            <a:endParaRPr lang="de-DE" sz="2400" dirty="0"/>
          </a:p>
          <a:p>
            <a:r>
              <a:rPr lang="de-DE" sz="2400" dirty="0" smtClean="0"/>
              <a:t>Zunächst soll die </a:t>
            </a:r>
            <a:r>
              <a:rPr lang="de-DE" sz="2400" b="1" dirty="0" smtClean="0"/>
              <a:t>Lichtstärke</a:t>
            </a:r>
            <a:r>
              <a:rPr lang="de-DE" sz="2400" dirty="0" smtClean="0"/>
              <a:t> im Raum gemessen werden.</a:t>
            </a:r>
          </a:p>
          <a:p>
            <a:endParaRPr lang="de-DE" sz="2400" dirty="0"/>
          </a:p>
          <a:p>
            <a:r>
              <a:rPr lang="de-DE" sz="2400" dirty="0" smtClean="0"/>
              <a:t>Erstelle hierzu ein Programm: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662066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404" y="360160"/>
            <a:ext cx="8911687" cy="1280890"/>
          </a:xfrm>
        </p:spPr>
        <p:txBody>
          <a:bodyPr/>
          <a:lstStyle/>
          <a:p>
            <a:r>
              <a:rPr lang="de-DE" dirty="0" smtClean="0"/>
              <a:t>Fischer-Technik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792404" y="1279097"/>
            <a:ext cx="9814435" cy="46166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</a:rPr>
              <a:t>Schritt 3 – Programm erstellen</a:t>
            </a:r>
            <a:endParaRPr lang="de-DE" sz="2800" b="1" i="1" dirty="0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933745" y="6055743"/>
            <a:ext cx="9921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Youtube</a:t>
            </a:r>
            <a:r>
              <a:rPr lang="de-DE" dirty="0" smtClean="0"/>
              <a:t>-Anleitung für Händetrockner</a:t>
            </a:r>
            <a:r>
              <a:rPr lang="de-DE" dirty="0"/>
              <a:t>: </a:t>
            </a:r>
            <a:r>
              <a:rPr lang="de-DE" b="1" dirty="0">
                <a:hlinkClick r:id="rId2"/>
              </a:rPr>
              <a:t>https://www.youtube.com/watch?v=fn24c5xjTsk</a:t>
            </a:r>
            <a:endParaRPr lang="de-DE" b="1" dirty="0"/>
          </a:p>
        </p:txBody>
      </p:sp>
      <p:sp>
        <p:nvSpPr>
          <p:cNvPr id="4" name="Rechteck 3"/>
          <p:cNvSpPr/>
          <p:nvPr/>
        </p:nvSpPr>
        <p:spPr>
          <a:xfrm>
            <a:off x="4820223" y="218908"/>
            <a:ext cx="52485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Händetrockner</a:t>
            </a:r>
            <a:endParaRPr lang="de-DE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92404" y="2372264"/>
            <a:ext cx="93249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Je nach Umgebung sind die Lichtverhältnisse unterschiedlich.</a:t>
            </a:r>
          </a:p>
          <a:p>
            <a:endParaRPr lang="de-DE" sz="2400" dirty="0"/>
          </a:p>
          <a:p>
            <a:r>
              <a:rPr lang="de-DE" sz="2400" dirty="0" smtClean="0"/>
              <a:t>Zunächst soll die </a:t>
            </a:r>
            <a:r>
              <a:rPr lang="de-DE" sz="2400" b="1" dirty="0" smtClean="0"/>
              <a:t>Lichtstärke</a:t>
            </a:r>
            <a:r>
              <a:rPr lang="de-DE" sz="2400" dirty="0" smtClean="0"/>
              <a:t> im Raum gemessen werden.</a:t>
            </a:r>
          </a:p>
          <a:p>
            <a:endParaRPr lang="de-DE" sz="2400" dirty="0"/>
          </a:p>
          <a:p>
            <a:r>
              <a:rPr lang="de-DE" sz="2400" dirty="0" smtClean="0"/>
              <a:t>Erstelle hierzu ein Programm: </a:t>
            </a:r>
            <a:endParaRPr lang="de-DE" sz="2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040" y="3998807"/>
            <a:ext cx="3486637" cy="108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03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404" y="360160"/>
            <a:ext cx="8911687" cy="1280890"/>
          </a:xfrm>
        </p:spPr>
        <p:txBody>
          <a:bodyPr/>
          <a:lstStyle/>
          <a:p>
            <a:r>
              <a:rPr lang="de-DE" dirty="0" smtClean="0"/>
              <a:t>Fischer-Technik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792404" y="1279097"/>
            <a:ext cx="9814435" cy="46166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</a:rPr>
              <a:t>Schritt 3 – Programm erstellen</a:t>
            </a:r>
            <a:endParaRPr lang="de-DE" sz="2800" b="1" i="1" dirty="0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933745" y="6055743"/>
            <a:ext cx="9921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Youtube</a:t>
            </a:r>
            <a:r>
              <a:rPr lang="de-DE" dirty="0" smtClean="0"/>
              <a:t>-Anleitung für Händetrockner</a:t>
            </a:r>
            <a:r>
              <a:rPr lang="de-DE" dirty="0"/>
              <a:t>: </a:t>
            </a:r>
            <a:r>
              <a:rPr lang="de-DE" b="1" dirty="0">
                <a:hlinkClick r:id="rId2"/>
              </a:rPr>
              <a:t>https://www.youtube.com/watch?v=fn24c5xjTsk</a:t>
            </a:r>
            <a:endParaRPr lang="de-DE" b="1" dirty="0"/>
          </a:p>
        </p:txBody>
      </p:sp>
      <p:sp>
        <p:nvSpPr>
          <p:cNvPr id="4" name="Rechteck 3"/>
          <p:cNvSpPr/>
          <p:nvPr/>
        </p:nvSpPr>
        <p:spPr>
          <a:xfrm>
            <a:off x="4820223" y="218908"/>
            <a:ext cx="52485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Händetrockner</a:t>
            </a:r>
            <a:endParaRPr lang="de-DE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0366" y="2244200"/>
            <a:ext cx="62360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Nun kann das Programm erstellt werden.</a:t>
            </a:r>
          </a:p>
          <a:p>
            <a:r>
              <a:rPr lang="de-DE" sz="2400" dirty="0" smtClean="0"/>
              <a:t>Hierzu muss eine </a:t>
            </a:r>
            <a:r>
              <a:rPr lang="de-DE" sz="2400" b="1" dirty="0" smtClean="0"/>
              <a:t>Bedingung</a:t>
            </a:r>
            <a:r>
              <a:rPr lang="de-DE" sz="2400" dirty="0" smtClean="0"/>
              <a:t> (Logik)</a:t>
            </a:r>
            <a:br>
              <a:rPr lang="de-DE" sz="2400" dirty="0" smtClean="0"/>
            </a:br>
            <a:r>
              <a:rPr lang="de-DE" sz="2400" dirty="0" smtClean="0"/>
              <a:t>erstellt werden.</a:t>
            </a:r>
          </a:p>
          <a:p>
            <a:endParaRPr lang="de-DE" sz="2400" dirty="0"/>
          </a:p>
          <a:p>
            <a:r>
              <a:rPr lang="de-DE" sz="2400" dirty="0" smtClean="0"/>
              <a:t>Auch soll diese Aktion </a:t>
            </a:r>
            <a:r>
              <a:rPr lang="de-DE" sz="2400" b="1" dirty="0" smtClean="0"/>
              <a:t>dauerhaft</a:t>
            </a:r>
            <a:r>
              <a:rPr lang="de-DE" sz="2400" dirty="0" smtClean="0"/>
              <a:t> </a:t>
            </a:r>
          </a:p>
          <a:p>
            <a:r>
              <a:rPr lang="de-DE" sz="2400" dirty="0" smtClean="0"/>
              <a:t>geschehen.</a:t>
            </a:r>
            <a:endParaRPr lang="de-DE" sz="24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369" y="2061175"/>
            <a:ext cx="4801270" cy="341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79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404" y="360160"/>
            <a:ext cx="8911687" cy="1280890"/>
          </a:xfrm>
        </p:spPr>
        <p:txBody>
          <a:bodyPr/>
          <a:lstStyle/>
          <a:p>
            <a:r>
              <a:rPr lang="de-DE" dirty="0" smtClean="0"/>
              <a:t>Fischer-Technik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792404" y="1279097"/>
            <a:ext cx="9814435" cy="46166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</a:rPr>
              <a:t>Schritt 3 – Programm erstellen</a:t>
            </a:r>
            <a:endParaRPr lang="de-DE" sz="2800" b="1" i="1" dirty="0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933745" y="6055743"/>
            <a:ext cx="9921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Youtube</a:t>
            </a:r>
            <a:r>
              <a:rPr lang="de-DE" dirty="0" smtClean="0"/>
              <a:t>-Anleitung für Händetrockner</a:t>
            </a:r>
            <a:r>
              <a:rPr lang="de-DE" dirty="0"/>
              <a:t>: </a:t>
            </a:r>
            <a:r>
              <a:rPr lang="de-DE" b="1" dirty="0">
                <a:hlinkClick r:id="rId2"/>
              </a:rPr>
              <a:t>https://www.youtube.com/watch?v=fn24c5xjTsk</a:t>
            </a:r>
            <a:endParaRPr lang="de-DE" b="1" dirty="0"/>
          </a:p>
        </p:txBody>
      </p:sp>
      <p:sp>
        <p:nvSpPr>
          <p:cNvPr id="4" name="Rechteck 3"/>
          <p:cNvSpPr/>
          <p:nvPr/>
        </p:nvSpPr>
        <p:spPr>
          <a:xfrm>
            <a:off x="4820223" y="218908"/>
            <a:ext cx="52485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Händetrockner</a:t>
            </a:r>
            <a:endParaRPr lang="de-DE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0366" y="2244200"/>
            <a:ext cx="62360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Der Ventilator wird mit dem </a:t>
            </a:r>
          </a:p>
          <a:p>
            <a:r>
              <a:rPr lang="de-DE" sz="2400" dirty="0" smtClean="0"/>
              <a:t>Befehlsblock „</a:t>
            </a:r>
            <a:r>
              <a:rPr lang="de-DE" sz="2400" b="1" dirty="0" smtClean="0"/>
              <a:t>Motoren</a:t>
            </a:r>
            <a:r>
              <a:rPr lang="de-DE" sz="2400" dirty="0" smtClean="0"/>
              <a:t>“ gesteuert.</a:t>
            </a:r>
          </a:p>
          <a:p>
            <a:endParaRPr lang="de-DE" sz="2400" dirty="0"/>
          </a:p>
          <a:p>
            <a:endParaRPr lang="de-DE" sz="2400" dirty="0" smtClean="0"/>
          </a:p>
          <a:p>
            <a:endParaRPr lang="de-DE" sz="2400" dirty="0"/>
          </a:p>
          <a:p>
            <a:r>
              <a:rPr lang="de-DE" sz="2400" dirty="0" smtClean="0"/>
              <a:t>Verwende folgende Befehle: </a:t>
            </a:r>
            <a:endParaRPr lang="de-DE" sz="2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14479" t="81870" r="53321" b="6201"/>
          <a:stretch/>
        </p:blipFill>
        <p:spPr>
          <a:xfrm>
            <a:off x="6857998" y="4045863"/>
            <a:ext cx="2631059" cy="63959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785" y="3192504"/>
            <a:ext cx="2381582" cy="48584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/>
          <a:srcRect l="15961" t="44546" r="41520" b="44067"/>
          <a:stretch/>
        </p:blipFill>
        <p:spPr>
          <a:xfrm>
            <a:off x="6857998" y="4992311"/>
            <a:ext cx="3010621" cy="52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80459"/>
      </p:ext>
    </p:extLst>
  </p:cSld>
  <p:clrMapOvr>
    <a:masterClrMapping/>
  </p:clrMapOvr>
</p:sld>
</file>

<file path=ppt/theme/theme1.xml><?xml version="1.0" encoding="utf-8"?>
<a:theme xmlns:a="http://schemas.openxmlformats.org/drawingml/2006/main" name="Fetzen">
  <a:themeElements>
    <a:clrScheme name="Fetzen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Fetz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etz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248</Words>
  <Application>Microsoft Office PowerPoint</Application>
  <PresentationFormat>Breitbild</PresentationFormat>
  <Paragraphs>74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Segoe Print</vt:lpstr>
      <vt:lpstr>Times New Roman</vt:lpstr>
      <vt:lpstr>Wingdings 3</vt:lpstr>
      <vt:lpstr>Fetzen</vt:lpstr>
      <vt:lpstr>Fischer-Technik</vt:lpstr>
      <vt:lpstr>Fischer-Technik</vt:lpstr>
      <vt:lpstr>Fischer-Technik</vt:lpstr>
      <vt:lpstr>Fischer-Technik</vt:lpstr>
      <vt:lpstr>Fischer-Technik</vt:lpstr>
      <vt:lpstr>Fischer-Technik</vt:lpstr>
      <vt:lpstr>Fischer-Technik</vt:lpstr>
      <vt:lpstr>Fischer-Technik</vt:lpstr>
      <vt:lpstr>Fischer-Technik</vt:lpstr>
      <vt:lpstr>Fischer-Technik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Calliope</dc:title>
  <dc:creator>Willi Heßlinger</dc:creator>
  <cp:lastModifiedBy>Willi Heßlinger</cp:lastModifiedBy>
  <cp:revision>98</cp:revision>
  <dcterms:created xsi:type="dcterms:W3CDTF">2018-08-30T13:11:55Z</dcterms:created>
  <dcterms:modified xsi:type="dcterms:W3CDTF">2019-06-26T06:12:32Z</dcterms:modified>
</cp:coreProperties>
</file>