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57" r:id="rId3"/>
    <p:sldId id="262" r:id="rId4"/>
    <p:sldId id="261" r:id="rId5"/>
    <p:sldId id="268" r:id="rId6"/>
    <p:sldId id="263" r:id="rId7"/>
    <p:sldId id="265" r:id="rId8"/>
    <p:sldId id="269" r:id="rId9"/>
    <p:sldId id="273" r:id="rId10"/>
    <p:sldId id="272" r:id="rId11"/>
    <p:sldId id="274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31103" y="954081"/>
            <a:ext cx="1905266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336" y="6497171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31103" y="954081"/>
            <a:ext cx="1905266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Name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9091" y="423589"/>
            <a:ext cx="3625254" cy="3156373"/>
          </a:xfrm>
          <a:prstGeom prst="rect">
            <a:avLst/>
          </a:prstGeom>
        </p:spPr>
      </p:pic>
      <p:sp>
        <p:nvSpPr>
          <p:cNvPr id="5" name="Abgerundetes Rechteck 4"/>
          <p:cNvSpPr/>
          <p:nvPr/>
        </p:nvSpPr>
        <p:spPr>
          <a:xfrm>
            <a:off x="8773064" y="1181818"/>
            <a:ext cx="897147" cy="923027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869674" y="1317871"/>
            <a:ext cx="35541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Laufschrift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Pfeil nach rechts 6"/>
          <p:cNvSpPr/>
          <p:nvPr/>
        </p:nvSpPr>
        <p:spPr>
          <a:xfrm>
            <a:off x="6550024" y="1454227"/>
            <a:ext cx="948906" cy="650618"/>
          </a:xfrm>
          <a:prstGeom prst="rightArrow">
            <a:avLst/>
          </a:prstGeom>
          <a:solidFill>
            <a:srgbClr val="009900"/>
          </a:solidFill>
          <a:ln>
            <a:solidFill>
              <a:srgbClr val="00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789" y="5903662"/>
            <a:ext cx="4020111" cy="57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Überblick „Name“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254285"/>
            <a:ext cx="11318842" cy="5172394"/>
          </a:xfrm>
        </p:spPr>
        <p:txBody>
          <a:bodyPr>
            <a:noAutofit/>
          </a:bodyPr>
          <a:lstStyle/>
          <a:p>
            <a:r>
              <a:rPr lang="de-DE" sz="2400" dirty="0" smtClean="0"/>
              <a:t>Eingabe/Anzeige von </a:t>
            </a:r>
            <a:r>
              <a:rPr lang="de-DE" sz="2400" b="1" dirty="0" smtClean="0"/>
              <a:t>Namen</a:t>
            </a:r>
          </a:p>
          <a:p>
            <a:r>
              <a:rPr lang="de-DE" sz="2400" b="1" dirty="0"/>
              <a:t>Hinweis: </a:t>
            </a:r>
            <a:r>
              <a:rPr lang="de-DE" sz="2400" dirty="0"/>
              <a:t/>
            </a:r>
            <a:br>
              <a:rPr lang="de-DE" sz="2400" dirty="0"/>
            </a:br>
            <a:r>
              <a:rPr lang="de-DE" sz="2400" b="1" dirty="0">
                <a:solidFill>
                  <a:schemeClr val="accent6">
                    <a:lumMod val="75000"/>
                  </a:schemeClr>
                </a:solidFill>
              </a:rPr>
              <a:t>Der Text erscheint Buchstabe nach Buchstabe in einer sog. Laufschrift!</a:t>
            </a:r>
          </a:p>
          <a:p>
            <a:r>
              <a:rPr lang="de-DE" sz="2400" b="1" dirty="0" smtClean="0"/>
              <a:t>Anzeigedauer des Schriftzuges: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/>
              <a:t>Wiederholung</a:t>
            </a:r>
            <a:r>
              <a:rPr lang="de-DE" sz="2400" dirty="0" smtClean="0"/>
              <a:t> (Schleife)</a:t>
            </a:r>
            <a:br>
              <a:rPr lang="de-DE" sz="2400" dirty="0" smtClean="0"/>
            </a:b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Zählwiederholung</a:t>
            </a:r>
            <a:r>
              <a:rPr lang="de-DE" sz="24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de-DE" sz="2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fortlaufende (dauerhafte) Wiederholung</a:t>
            </a:r>
            <a:b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bedingte Wiederholung </a:t>
            </a:r>
          </a:p>
          <a:p>
            <a:r>
              <a:rPr lang="de-DE" sz="2400" dirty="0" smtClean="0"/>
              <a:t>Anzeige durch verschiedene Arten </a:t>
            </a:r>
            <a:br>
              <a:rPr lang="de-DE" sz="2400" dirty="0" smtClean="0"/>
            </a:br>
            <a:r>
              <a:rPr lang="de-DE" sz="2400" b="1" dirty="0" smtClean="0">
                <a:solidFill>
                  <a:srgbClr val="FF0000"/>
                </a:solidFill>
              </a:rPr>
              <a:t>Taste A, Taste B 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>und evtl. </a:t>
            </a:r>
            <a:r>
              <a:rPr lang="de-DE" sz="2400" b="1" dirty="0" smtClean="0">
                <a:solidFill>
                  <a:srgbClr val="FF0000"/>
                </a:solidFill>
              </a:rPr>
              <a:t>PIN 0, 1, 2, 3</a:t>
            </a:r>
            <a:r>
              <a:rPr lang="de-DE" sz="2400" b="1" dirty="0" smtClean="0"/>
              <a:t>.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3876259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feil nach rechts 20"/>
          <p:cNvSpPr/>
          <p:nvPr/>
        </p:nvSpPr>
        <p:spPr>
          <a:xfrm>
            <a:off x="9352744" y="5289830"/>
            <a:ext cx="727084" cy="513179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Pfeil nach rechts 19"/>
          <p:cNvSpPr/>
          <p:nvPr/>
        </p:nvSpPr>
        <p:spPr>
          <a:xfrm>
            <a:off x="6879685" y="5276066"/>
            <a:ext cx="727084" cy="513179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710" y="4643352"/>
            <a:ext cx="2053152" cy="180613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2c Name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63063962"/>
              </p:ext>
            </p:extLst>
          </p:nvPr>
        </p:nvGraphicFramePr>
        <p:xfrm>
          <a:off x="792403" y="1210026"/>
          <a:ext cx="10467972" cy="2286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33986">
                  <a:extLst>
                    <a:ext uri="{9D8B030D-6E8A-4147-A177-3AD203B41FA5}">
                      <a16:colId xmlns:a16="http://schemas.microsoft.com/office/drawing/2014/main" val="3745587217"/>
                    </a:ext>
                  </a:extLst>
                </a:gridCol>
                <a:gridCol w="5233986">
                  <a:extLst>
                    <a:ext uri="{9D8B030D-6E8A-4147-A177-3AD203B41FA5}">
                      <a16:colId xmlns:a16="http://schemas.microsoft.com/office/drawing/2014/main" val="3238631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Arbeitsmaterial</a:t>
                      </a:r>
                      <a:endParaRPr lang="de-DE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Beschreibung</a:t>
                      </a:r>
                      <a:endParaRPr lang="de-DE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28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AB: </a:t>
                      </a:r>
                      <a:r>
                        <a:rPr lang="de-DE" sz="2200" b="1" dirty="0" smtClean="0"/>
                        <a:t>02c-Name.docx</a:t>
                      </a:r>
                      <a:endParaRPr lang="de-DE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Arbeitsblatt</a:t>
                      </a:r>
                      <a:r>
                        <a:rPr lang="de-DE" sz="2200" baseline="0" dirty="0" smtClean="0"/>
                        <a:t> für das Anzeigen eines Textes, z. B. Name</a:t>
                      </a:r>
                      <a:endParaRPr lang="de-DE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41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Das Wort</a:t>
                      </a:r>
                      <a:r>
                        <a:rPr lang="de-DE" sz="2200" baseline="0" dirty="0" smtClean="0"/>
                        <a:t> „Hallo“, der </a:t>
                      </a:r>
                      <a:r>
                        <a:rPr lang="de-DE" sz="2200" b="1" baseline="0" dirty="0" smtClean="0"/>
                        <a:t>eigene Name </a:t>
                      </a:r>
                      <a:r>
                        <a:rPr lang="de-DE" sz="2200" baseline="0" dirty="0" smtClean="0"/>
                        <a:t>oder ein anderer Text soll auf dem Calliope erscheinen.</a:t>
                      </a:r>
                      <a:endParaRPr lang="de-DE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Hinweis:</a:t>
                      </a:r>
                      <a:br>
                        <a:rPr lang="de-DE" sz="2200" dirty="0" smtClean="0"/>
                      </a:br>
                      <a:r>
                        <a:rPr lang="de-DE" sz="2200" dirty="0" smtClean="0"/>
                        <a:t>Der</a:t>
                      </a:r>
                      <a:r>
                        <a:rPr lang="de-DE" sz="2200" baseline="0" dirty="0" smtClean="0"/>
                        <a:t> Text erscheint </a:t>
                      </a:r>
                      <a:r>
                        <a:rPr lang="de-DE" sz="2200" b="1" baseline="0" dirty="0" smtClean="0"/>
                        <a:t>buchstabenweise</a:t>
                      </a:r>
                      <a:r>
                        <a:rPr lang="de-DE" sz="2200" baseline="0" dirty="0" smtClean="0"/>
                        <a:t> in einer Laufschrift.</a:t>
                      </a:r>
                      <a:endParaRPr lang="de-DE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761475"/>
                  </a:ext>
                </a:extLst>
              </a:tr>
            </a:tbl>
          </a:graphicData>
        </a:graphic>
      </p:graphicFrame>
      <p:grpSp>
        <p:nvGrpSpPr>
          <p:cNvPr id="7" name="Gruppieren 6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8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Pfeil nach rechts 12"/>
          <p:cNvSpPr/>
          <p:nvPr/>
        </p:nvSpPr>
        <p:spPr>
          <a:xfrm>
            <a:off x="1973846" y="5196078"/>
            <a:ext cx="727084" cy="513179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64" y="4574725"/>
            <a:ext cx="1938844" cy="1755887"/>
          </a:xfrm>
          <a:prstGeom prst="rect">
            <a:avLst/>
          </a:prstGeom>
        </p:spPr>
      </p:pic>
      <p:sp>
        <p:nvSpPr>
          <p:cNvPr id="17" name="Pfeil nach rechts 16"/>
          <p:cNvSpPr/>
          <p:nvPr/>
        </p:nvSpPr>
        <p:spPr>
          <a:xfrm>
            <a:off x="4412710" y="5264587"/>
            <a:ext cx="727084" cy="513179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028" y="4642437"/>
            <a:ext cx="2009775" cy="1781808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769" y="4643360"/>
            <a:ext cx="2053152" cy="1806136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9682" y="4715599"/>
            <a:ext cx="1808099" cy="161115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0928" y="3496026"/>
            <a:ext cx="3429479" cy="8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39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2c Name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0"/>
            <a:ext cx="10363826" cy="3424107"/>
          </a:xfrm>
        </p:spPr>
        <p:txBody>
          <a:bodyPr>
            <a:normAutofit/>
          </a:bodyPr>
          <a:lstStyle/>
          <a:p>
            <a:r>
              <a:rPr lang="de-DE" sz="2400" b="1" dirty="0" smtClean="0"/>
              <a:t>Name/Text wird angezeigt.</a:t>
            </a:r>
          </a:p>
          <a:p>
            <a:r>
              <a:rPr lang="de-DE" sz="2400" b="1" dirty="0" smtClean="0"/>
              <a:t>Änderung des Text durch Klicken in das Feld „</a:t>
            </a:r>
            <a:r>
              <a:rPr lang="de-DE" sz="2400" b="1" dirty="0" err="1" smtClean="0"/>
              <a:t>Hello</a:t>
            </a:r>
            <a:r>
              <a:rPr lang="de-DE" sz="2400" b="1" dirty="0" smtClean="0"/>
              <a:t>“ </a:t>
            </a:r>
            <a:br>
              <a:rPr lang="de-DE" sz="2400" b="1" dirty="0" smtClean="0"/>
            </a:b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</p:txBody>
      </p:sp>
      <p:grpSp>
        <p:nvGrpSpPr>
          <p:cNvPr id="5" name="Gruppieren 4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feld 9"/>
          <p:cNvSpPr txBox="1"/>
          <p:nvPr/>
        </p:nvSpPr>
        <p:spPr>
          <a:xfrm>
            <a:off x="767996" y="3126093"/>
            <a:ext cx="9991035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b="1" dirty="0"/>
              <a:t>Erkenntnis</a:t>
            </a:r>
            <a:r>
              <a:rPr lang="de-DE" sz="2800" dirty="0"/>
              <a:t>:</a:t>
            </a:r>
            <a:br>
              <a:rPr lang="de-DE" sz="2800" dirty="0"/>
            </a:br>
            <a:r>
              <a:rPr lang="de-DE" sz="2800" dirty="0" smtClean="0"/>
              <a:t>Der Name wird immer wieder (dauerhaft) angezeigt.</a:t>
            </a:r>
            <a:r>
              <a:rPr lang="de-DE" sz="2800" dirty="0"/>
              <a:t/>
            </a:r>
            <a:br>
              <a:rPr lang="de-DE" sz="2800" dirty="0"/>
            </a:br>
            <a:r>
              <a:rPr lang="de-DE" sz="2800" dirty="0"/>
              <a:t>Wie kann man diesen Vorgang </a:t>
            </a:r>
            <a:r>
              <a:rPr lang="de-DE" sz="2800" b="1" dirty="0" smtClean="0"/>
              <a:t>ändern</a:t>
            </a:r>
            <a:r>
              <a:rPr lang="de-DE" sz="2800" dirty="0" smtClean="0"/>
              <a:t>?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26924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0" y="2347819"/>
            <a:ext cx="2028766" cy="442639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2c Namensschild - Programmierwissen</a:t>
            </a:r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feld 9"/>
          <p:cNvSpPr txBox="1"/>
          <p:nvPr/>
        </p:nvSpPr>
        <p:spPr>
          <a:xfrm>
            <a:off x="619025" y="1147490"/>
            <a:ext cx="11118706" cy="1200329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Wiederholungen</a:t>
            </a:r>
            <a:r>
              <a:rPr lang="de-DE" sz="2400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de-DE" sz="2400" dirty="0"/>
              <a:t/>
            </a:r>
            <a:br>
              <a:rPr lang="de-DE" sz="2400" dirty="0"/>
            </a:br>
            <a:r>
              <a:rPr lang="de-DE" sz="2400" i="1" dirty="0" smtClean="0"/>
              <a:t>Im </a:t>
            </a:r>
            <a:r>
              <a:rPr lang="de-DE" sz="2400" b="1" i="1" dirty="0" err="1" smtClean="0"/>
              <a:t>Makecode</a:t>
            </a:r>
            <a:r>
              <a:rPr lang="de-DE" sz="2400" b="1" i="1" dirty="0" smtClean="0"/>
              <a:t>-Editor</a:t>
            </a:r>
            <a:r>
              <a:rPr lang="de-DE" sz="2400" i="1" dirty="0" smtClean="0"/>
              <a:t> findet man diese Anweisungen </a:t>
            </a:r>
          </a:p>
          <a:p>
            <a:r>
              <a:rPr lang="de-DE" sz="2400" b="1" i="1" dirty="0" smtClean="0"/>
              <a:t>in verschiedenen Blöcken</a:t>
            </a:r>
            <a:endParaRPr lang="de-DE" sz="2800" b="1" i="1" dirty="0">
              <a:solidFill>
                <a:srgbClr val="FF0000"/>
              </a:solidFill>
            </a:endParaRPr>
          </a:p>
        </p:txBody>
      </p:sp>
      <p:cxnSp>
        <p:nvCxnSpPr>
          <p:cNvPr id="11" name="Line 9"/>
          <p:cNvCxnSpPr>
            <a:cxnSpLocks noChangeShapeType="1"/>
          </p:cNvCxnSpPr>
          <p:nvPr/>
        </p:nvCxnSpPr>
        <p:spPr bwMode="auto">
          <a:xfrm>
            <a:off x="-1216920" y="-443625"/>
            <a:ext cx="67437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feld 11"/>
          <p:cNvSpPr txBox="1"/>
          <p:nvPr/>
        </p:nvSpPr>
        <p:spPr>
          <a:xfrm>
            <a:off x="2567755" y="4626928"/>
            <a:ext cx="7042237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</a:rPr>
              <a:t>Fortlaufende (dauerhafte) Wiederholung</a:t>
            </a:r>
            <a:endParaRPr lang="de-DE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2495493" y="2552423"/>
            <a:ext cx="711449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</a:rPr>
              <a:t>Zählwiederholung: </a:t>
            </a:r>
            <a:endParaRPr lang="de-DE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318537" y="4107118"/>
            <a:ext cx="1579801" cy="481618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755" y="5259981"/>
            <a:ext cx="3486637" cy="1076475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1682" y="3093275"/>
            <a:ext cx="4039164" cy="1362265"/>
          </a:xfrm>
          <a:prstGeom prst="rect">
            <a:avLst/>
          </a:prstGeom>
        </p:spPr>
      </p:pic>
      <p:sp>
        <p:nvSpPr>
          <p:cNvPr id="26" name="Ellipse 25"/>
          <p:cNvSpPr/>
          <p:nvPr/>
        </p:nvSpPr>
        <p:spPr>
          <a:xfrm>
            <a:off x="321507" y="2718132"/>
            <a:ext cx="1579801" cy="481618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Ellipse 26"/>
          <p:cNvSpPr/>
          <p:nvPr/>
        </p:nvSpPr>
        <p:spPr>
          <a:xfrm>
            <a:off x="318537" y="4520998"/>
            <a:ext cx="1579801" cy="481618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8378" y="5259981"/>
            <a:ext cx="3953427" cy="119079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352" y="3656462"/>
            <a:ext cx="3222494" cy="564942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0248" y="5646454"/>
            <a:ext cx="3222494" cy="564942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261" y="5771514"/>
            <a:ext cx="3272529" cy="56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2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2c Name - Anzeigedauer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032734"/>
            <a:ext cx="10363826" cy="2055523"/>
          </a:xfrm>
        </p:spPr>
        <p:txBody>
          <a:bodyPr>
            <a:normAutofit fontScale="92500" lnSpcReduction="10000"/>
          </a:bodyPr>
          <a:lstStyle/>
          <a:p>
            <a:r>
              <a:rPr lang="de-DE" sz="2400" dirty="0" smtClean="0"/>
              <a:t>Der Name/Text soll </a:t>
            </a:r>
            <a:r>
              <a:rPr lang="de-DE" sz="2400" b="1" dirty="0" smtClean="0"/>
              <a:t>mehrmals angezeigt </a:t>
            </a:r>
            <a:r>
              <a:rPr lang="de-DE" sz="2400" dirty="0" smtClean="0"/>
              <a:t>werden</a:t>
            </a:r>
            <a:r>
              <a:rPr lang="de-DE" sz="2400" dirty="0" smtClean="0">
                <a:sym typeface="Wingdings" panose="05000000000000000000" pitchFamily="2" charset="2"/>
              </a:rPr>
              <a:t>.</a:t>
            </a:r>
          </a:p>
          <a:p>
            <a:r>
              <a:rPr lang="de-DE" sz="2400" dirty="0" smtClean="0">
                <a:sym typeface="Wingdings" panose="05000000000000000000" pitchFamily="2" charset="2"/>
              </a:rPr>
              <a:t>Es muss eine </a:t>
            </a:r>
            <a:r>
              <a:rPr lang="de-DE" sz="2400" b="1" dirty="0" smtClean="0">
                <a:sym typeface="Wingdings" panose="05000000000000000000" pitchFamily="2" charset="2"/>
              </a:rPr>
              <a:t>Wiederholung</a:t>
            </a:r>
            <a:r>
              <a:rPr lang="de-DE" sz="2400" dirty="0" smtClean="0">
                <a:sym typeface="Wingdings" panose="05000000000000000000" pitchFamily="2" charset="2"/>
              </a:rPr>
              <a:t> eingebaut werden.</a:t>
            </a:r>
          </a:p>
          <a:p>
            <a:r>
              <a:rPr lang="de-DE" sz="2400" dirty="0" smtClean="0">
                <a:sym typeface="Wingdings" panose="05000000000000000000" pitchFamily="2" charset="2"/>
              </a:rPr>
              <a:t>Welche </a:t>
            </a:r>
            <a:r>
              <a:rPr lang="de-DE" sz="2400" b="1" dirty="0" smtClean="0">
                <a:sym typeface="Wingdings" panose="05000000000000000000" pitchFamily="2" charset="2"/>
              </a:rPr>
              <a:t>Arten der Wiederholung </a:t>
            </a:r>
            <a:r>
              <a:rPr lang="de-DE" sz="2400" dirty="0" smtClean="0">
                <a:sym typeface="Wingdings" panose="05000000000000000000" pitchFamily="2" charset="2"/>
              </a:rPr>
              <a:t>gibt es im Editor?</a:t>
            </a:r>
          </a:p>
          <a:p>
            <a:r>
              <a:rPr lang="de-DE" sz="2400" dirty="0" smtClean="0">
                <a:sym typeface="Wingdings" panose="05000000000000000000" pitchFamily="2" charset="2"/>
              </a:rPr>
              <a:t>In </a:t>
            </a:r>
            <a:r>
              <a:rPr lang="de-DE" sz="2400" b="1" dirty="0" smtClean="0">
                <a:sym typeface="Wingdings" panose="05000000000000000000" pitchFamily="2" charset="2"/>
              </a:rPr>
              <a:t>welchem Befehlsblock</a:t>
            </a:r>
            <a:r>
              <a:rPr lang="de-DE" sz="2400" dirty="0" smtClean="0">
                <a:sym typeface="Wingdings" panose="05000000000000000000" pitchFamily="2" charset="2"/>
              </a:rPr>
              <a:t> befinden sich diese Anweisungen?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</p:txBody>
      </p:sp>
      <p:grpSp>
        <p:nvGrpSpPr>
          <p:cNvPr id="5" name="Gruppieren 4"/>
          <p:cNvGrpSpPr/>
          <p:nvPr/>
        </p:nvGrpSpPr>
        <p:grpSpPr>
          <a:xfrm>
            <a:off x="10485559" y="236096"/>
            <a:ext cx="1375480" cy="646331"/>
            <a:chOff x="245073" y="244502"/>
            <a:chExt cx="1375655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Zusatz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245073" y="244502"/>
              <a:ext cx="547014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Z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Textfeld 14"/>
          <p:cNvSpPr txBox="1"/>
          <p:nvPr/>
        </p:nvSpPr>
        <p:spPr>
          <a:xfrm>
            <a:off x="921668" y="4057109"/>
            <a:ext cx="450535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</a:rPr>
              <a:t>Zählwiederholung: </a:t>
            </a:r>
            <a:endParaRPr lang="de-DE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921668" y="2925996"/>
            <a:ext cx="450535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</a:rPr>
              <a:t>Fortlaufende Wiederholung</a:t>
            </a:r>
            <a:endParaRPr lang="de-DE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921669" y="5176932"/>
            <a:ext cx="450535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</a:rPr>
              <a:t>Bedingte Wiederholung</a:t>
            </a:r>
            <a:endParaRPr lang="de-DE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6096000" y="2929834"/>
            <a:ext cx="5043854" cy="83099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tx1"/>
                </a:solidFill>
              </a:rPr>
              <a:t>Befehl wird </a:t>
            </a:r>
            <a:r>
              <a:rPr lang="de-DE" sz="2400" b="1" u="sng" dirty="0" smtClean="0">
                <a:solidFill>
                  <a:schemeClr val="tx1"/>
                </a:solidFill>
              </a:rPr>
              <a:t>immer</a:t>
            </a:r>
            <a:r>
              <a:rPr lang="de-DE" sz="2400" b="1" dirty="0" smtClean="0">
                <a:solidFill>
                  <a:schemeClr val="tx1"/>
                </a:solidFill>
              </a:rPr>
              <a:t> wieder ausgeführt </a:t>
            </a:r>
            <a:r>
              <a:rPr lang="de-DE" sz="24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</a:t>
            </a:r>
            <a:r>
              <a:rPr lang="de-DE" sz="2400" b="1" dirty="0" smtClean="0">
                <a:solidFill>
                  <a:schemeClr val="tx1"/>
                </a:solidFill>
              </a:rPr>
              <a:t> </a:t>
            </a:r>
            <a:r>
              <a:rPr lang="de-DE" sz="2400" b="1" dirty="0" smtClean="0">
                <a:solidFill>
                  <a:srgbClr val="FF0000"/>
                </a:solidFill>
              </a:rPr>
              <a:t>dauerhaft</a:t>
            </a:r>
            <a:endParaRPr lang="de-DE" sz="2400" dirty="0">
              <a:solidFill>
                <a:srgbClr val="FF0000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6096000" y="4057109"/>
            <a:ext cx="5043854" cy="83099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tx1"/>
                </a:solidFill>
              </a:rPr>
              <a:t>Befehl wird in einer bestimmten Anzahl wiederholt </a:t>
            </a:r>
            <a:r>
              <a:rPr lang="de-DE" sz="24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</a:t>
            </a:r>
            <a:r>
              <a:rPr lang="de-DE" sz="2400" b="1" dirty="0" smtClean="0">
                <a:solidFill>
                  <a:schemeClr val="tx1"/>
                </a:solidFill>
              </a:rPr>
              <a:t> </a:t>
            </a:r>
            <a:r>
              <a:rPr lang="de-DE" sz="2400" b="1" dirty="0" smtClean="0">
                <a:solidFill>
                  <a:srgbClr val="FF0000"/>
                </a:solidFill>
              </a:rPr>
              <a:t>zählbar</a:t>
            </a:r>
            <a:endParaRPr lang="de-DE" sz="2400" dirty="0">
              <a:solidFill>
                <a:srgbClr val="FF0000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6096000" y="5176932"/>
            <a:ext cx="5043854" cy="120032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tx1"/>
                </a:solidFill>
              </a:rPr>
              <a:t>Befehl wird wiederholt, wenn eine bestimmte </a:t>
            </a:r>
            <a:r>
              <a:rPr lang="de-DE" sz="2400" b="1" u="sng" dirty="0" smtClean="0">
                <a:solidFill>
                  <a:schemeClr val="tx1"/>
                </a:solidFill>
              </a:rPr>
              <a:t>Bedingung</a:t>
            </a:r>
            <a:r>
              <a:rPr lang="de-DE" sz="2400" b="1" dirty="0" smtClean="0">
                <a:solidFill>
                  <a:schemeClr val="tx1"/>
                </a:solidFill>
              </a:rPr>
              <a:t> erfüllt wird </a:t>
            </a:r>
            <a:r>
              <a:rPr lang="de-DE" sz="24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</a:t>
            </a:r>
            <a:r>
              <a:rPr lang="de-DE" sz="2400" b="1" dirty="0" smtClean="0">
                <a:solidFill>
                  <a:schemeClr val="tx1"/>
                </a:solidFill>
              </a:rPr>
              <a:t> </a:t>
            </a:r>
            <a:r>
              <a:rPr lang="de-DE" sz="2400" b="1" dirty="0" smtClean="0">
                <a:solidFill>
                  <a:srgbClr val="FF0000"/>
                </a:solidFill>
              </a:rPr>
              <a:t>wenn, … dann …</a:t>
            </a:r>
            <a:endParaRPr lang="de-D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02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>
            <a:normAutofit/>
          </a:bodyPr>
          <a:lstStyle/>
          <a:p>
            <a:r>
              <a:rPr lang="de-DE" dirty="0" smtClean="0"/>
              <a:t>2c Name</a:t>
            </a:r>
            <a:br>
              <a:rPr lang="de-DE" dirty="0" smtClean="0"/>
            </a:br>
            <a:r>
              <a:rPr lang="de-DE" b="1" dirty="0" smtClean="0"/>
              <a:t>Zählwiederholung</a:t>
            </a:r>
            <a:endParaRPr lang="de-DE" b="1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10485559" y="236096"/>
            <a:ext cx="1375480" cy="646331"/>
            <a:chOff x="245073" y="244502"/>
            <a:chExt cx="1375655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Zusatz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245073" y="244502"/>
              <a:ext cx="547014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Z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feld 9"/>
          <p:cNvSpPr txBox="1"/>
          <p:nvPr/>
        </p:nvSpPr>
        <p:spPr>
          <a:xfrm>
            <a:off x="875665" y="1833804"/>
            <a:ext cx="926846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b="1" dirty="0" smtClean="0"/>
              <a:t>Vorhaben</a:t>
            </a:r>
            <a:r>
              <a:rPr lang="de-DE" sz="2800" dirty="0"/>
              <a:t/>
            </a:r>
            <a:br>
              <a:rPr lang="de-DE" sz="2800" dirty="0"/>
            </a:br>
            <a:r>
              <a:rPr lang="de-DE" sz="2800" dirty="0" smtClean="0"/>
              <a:t>Der Text soll </a:t>
            </a:r>
            <a:r>
              <a:rPr lang="de-DE" sz="2800" b="1" dirty="0" smtClean="0"/>
              <a:t>3 mal </a:t>
            </a:r>
            <a:r>
              <a:rPr lang="de-DE" sz="2800" dirty="0" smtClean="0"/>
              <a:t>angezeigt werden.</a:t>
            </a:r>
            <a:endParaRPr lang="de-DE" sz="2800" dirty="0"/>
          </a:p>
        </p:txBody>
      </p:sp>
      <p:sp>
        <p:nvSpPr>
          <p:cNvPr id="14" name="Pfeil nach rechts 13"/>
          <p:cNvSpPr/>
          <p:nvPr/>
        </p:nvSpPr>
        <p:spPr>
          <a:xfrm>
            <a:off x="3880678" y="3383043"/>
            <a:ext cx="671574" cy="449522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Pfeil nach rechts 15"/>
          <p:cNvSpPr/>
          <p:nvPr/>
        </p:nvSpPr>
        <p:spPr>
          <a:xfrm>
            <a:off x="6585778" y="3389654"/>
            <a:ext cx="671574" cy="449522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Geschweifte Klammer rechts 19"/>
          <p:cNvSpPr/>
          <p:nvPr/>
        </p:nvSpPr>
        <p:spPr>
          <a:xfrm rot="5400000">
            <a:off x="5248744" y="816312"/>
            <a:ext cx="539588" cy="6748652"/>
          </a:xfrm>
          <a:prstGeom prst="rightBrace">
            <a:avLst/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448" y="3389654"/>
            <a:ext cx="1620409" cy="44701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073" y="3383043"/>
            <a:ext cx="1620409" cy="44701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698" y="3376432"/>
            <a:ext cx="1620409" cy="44701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142" y="4656845"/>
            <a:ext cx="3820058" cy="1352739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913" y="5233503"/>
            <a:ext cx="2929113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79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2c Name</a:t>
            </a:r>
            <a:endParaRPr lang="de-DE" dirty="0"/>
          </a:p>
        </p:txBody>
      </p:sp>
      <p:grpSp>
        <p:nvGrpSpPr>
          <p:cNvPr id="7" name="Gruppieren 6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8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Textfeld 22"/>
          <p:cNvSpPr txBox="1"/>
          <p:nvPr/>
        </p:nvSpPr>
        <p:spPr>
          <a:xfrm>
            <a:off x="792404" y="1279097"/>
            <a:ext cx="9814435" cy="830997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Durch Drücken verschiedener Teile des Calliope mini sollen nacheinander verschiedene Wörter erscheinen.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1761490" y="2474893"/>
            <a:ext cx="926846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b="1" dirty="0" smtClean="0"/>
              <a:t>Taste A					  oder				Taste B</a:t>
            </a:r>
            <a:endParaRPr lang="de-DE" sz="28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759" y="3236919"/>
            <a:ext cx="4434342" cy="307742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255" y="3327280"/>
            <a:ext cx="3286584" cy="857370"/>
          </a:xfrm>
          <a:prstGeom prst="rect">
            <a:avLst/>
          </a:prstGeom>
        </p:spPr>
      </p:pic>
      <p:sp>
        <p:nvSpPr>
          <p:cNvPr id="25" name="Ellipse 24"/>
          <p:cNvSpPr/>
          <p:nvPr/>
        </p:nvSpPr>
        <p:spPr>
          <a:xfrm>
            <a:off x="7080606" y="3181954"/>
            <a:ext cx="3262283" cy="1148021"/>
          </a:xfrm>
          <a:prstGeom prst="ellipse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3128" y="4794872"/>
            <a:ext cx="3286584" cy="1171739"/>
          </a:xfrm>
          <a:prstGeom prst="rect">
            <a:avLst/>
          </a:prstGeom>
        </p:spPr>
      </p:pic>
      <p:sp>
        <p:nvSpPr>
          <p:cNvPr id="14" name="Ellipse 13"/>
          <p:cNvSpPr/>
          <p:nvPr/>
        </p:nvSpPr>
        <p:spPr>
          <a:xfrm>
            <a:off x="8496198" y="4940197"/>
            <a:ext cx="647802" cy="291679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621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2c Name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03192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Wo befinden sich die Pins auf dem Calliope?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76171" y="1578060"/>
            <a:ext cx="5939354" cy="5213179"/>
          </a:xfrm>
          <a:prstGeom prst="rect">
            <a:avLst/>
          </a:prstGeom>
        </p:spPr>
      </p:pic>
      <p:sp>
        <p:nvSpPr>
          <p:cNvPr id="27" name="Ellipse 26"/>
          <p:cNvSpPr/>
          <p:nvPr/>
        </p:nvSpPr>
        <p:spPr>
          <a:xfrm>
            <a:off x="3848056" y="3821630"/>
            <a:ext cx="1068588" cy="934831"/>
          </a:xfrm>
          <a:prstGeom prst="ellipse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Ellipse 27"/>
          <p:cNvSpPr/>
          <p:nvPr/>
        </p:nvSpPr>
        <p:spPr>
          <a:xfrm>
            <a:off x="5195313" y="5856408"/>
            <a:ext cx="1068588" cy="934831"/>
          </a:xfrm>
          <a:prstGeom prst="ellipse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Ellipse 28"/>
          <p:cNvSpPr/>
          <p:nvPr/>
        </p:nvSpPr>
        <p:spPr>
          <a:xfrm>
            <a:off x="7555419" y="5856407"/>
            <a:ext cx="1068588" cy="934831"/>
          </a:xfrm>
          <a:prstGeom prst="ellipse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llipse 29"/>
          <p:cNvSpPr/>
          <p:nvPr/>
        </p:nvSpPr>
        <p:spPr>
          <a:xfrm>
            <a:off x="8846937" y="3821630"/>
            <a:ext cx="1068588" cy="934831"/>
          </a:xfrm>
          <a:prstGeom prst="ellipse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Ellipse 30"/>
          <p:cNvSpPr/>
          <p:nvPr/>
        </p:nvSpPr>
        <p:spPr>
          <a:xfrm>
            <a:off x="7614343" y="1555858"/>
            <a:ext cx="1068588" cy="934831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5165327" y="1544722"/>
            <a:ext cx="1068588" cy="934831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3818734" y="1781304"/>
            <a:ext cx="112723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de-DE" sz="2400" b="1" dirty="0" smtClean="0"/>
              <a:t>Pin „-“</a:t>
            </a:r>
            <a:endParaRPr lang="de-DE" sz="2400" b="1" dirty="0"/>
          </a:p>
        </p:txBody>
      </p:sp>
      <p:sp>
        <p:nvSpPr>
          <p:cNvPr id="18" name="Rechteck 17"/>
          <p:cNvSpPr/>
          <p:nvPr/>
        </p:nvSpPr>
        <p:spPr>
          <a:xfrm>
            <a:off x="8914891" y="1714653"/>
            <a:ext cx="118173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de-DE" sz="2400" b="1" dirty="0" smtClean="0"/>
              <a:t>Pin „+“</a:t>
            </a:r>
            <a:endParaRPr lang="de-DE" sz="2400" b="1" dirty="0"/>
          </a:p>
        </p:txBody>
      </p:sp>
      <p:sp>
        <p:nvSpPr>
          <p:cNvPr id="20" name="Rechteck 19"/>
          <p:cNvSpPr/>
          <p:nvPr/>
        </p:nvSpPr>
        <p:spPr>
          <a:xfrm>
            <a:off x="3832479" y="5940107"/>
            <a:ext cx="96212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de-DE" sz="2400" b="1" dirty="0" smtClean="0"/>
              <a:t>Pin 1 </a:t>
            </a:r>
            <a:endParaRPr lang="de-DE" sz="2400" b="1" dirty="0"/>
          </a:p>
        </p:txBody>
      </p:sp>
      <p:sp>
        <p:nvSpPr>
          <p:cNvPr id="21" name="Rechteck 20"/>
          <p:cNvSpPr/>
          <p:nvPr/>
        </p:nvSpPr>
        <p:spPr>
          <a:xfrm>
            <a:off x="8749892" y="5940108"/>
            <a:ext cx="96212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de-DE" sz="2400" b="1" dirty="0" smtClean="0"/>
              <a:t>Pin 2 </a:t>
            </a:r>
            <a:endParaRPr lang="de-DE" sz="2400" b="1" dirty="0"/>
          </a:p>
        </p:txBody>
      </p:sp>
      <p:sp>
        <p:nvSpPr>
          <p:cNvPr id="22" name="Rechteck 21"/>
          <p:cNvSpPr/>
          <p:nvPr/>
        </p:nvSpPr>
        <p:spPr>
          <a:xfrm>
            <a:off x="10168164" y="4184649"/>
            <a:ext cx="96212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de-DE" sz="2400" b="1" dirty="0" smtClean="0"/>
              <a:t>Pin 3 </a:t>
            </a:r>
            <a:endParaRPr lang="de-DE" sz="2400" b="1" dirty="0"/>
          </a:p>
        </p:txBody>
      </p:sp>
      <p:sp>
        <p:nvSpPr>
          <p:cNvPr id="24" name="Rechteck 23"/>
          <p:cNvSpPr/>
          <p:nvPr/>
        </p:nvSpPr>
        <p:spPr>
          <a:xfrm>
            <a:off x="2633294" y="3953816"/>
            <a:ext cx="96212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de-DE" sz="2400" b="1" dirty="0" smtClean="0"/>
              <a:t>Pin 0 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338867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2c Name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370" y="3642211"/>
            <a:ext cx="3353268" cy="952633"/>
          </a:xfrm>
          <a:prstGeom prst="rect">
            <a:avLst/>
          </a:prstGeom>
        </p:spPr>
      </p:pic>
      <p:grpSp>
        <p:nvGrpSpPr>
          <p:cNvPr id="7" name="Gruppieren 6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8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Textfeld 22"/>
          <p:cNvSpPr txBox="1"/>
          <p:nvPr/>
        </p:nvSpPr>
        <p:spPr>
          <a:xfrm>
            <a:off x="792404" y="1279097"/>
            <a:ext cx="9814435" cy="1200329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Für die Verwendung der Pin-Funktion muss diese zuerst aktiviert werden, danach muss die entsprechende Pin-Nummer gewählt werden.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2047370" y="2698213"/>
            <a:ext cx="883141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b="1" dirty="0" smtClean="0"/>
              <a:t>Pin aktivieren	und		Pin-Nummer auswählen</a:t>
            </a:r>
            <a:endParaRPr lang="de-DE" sz="28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239" y="3927235"/>
            <a:ext cx="3217628" cy="514422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2133598" y="5015623"/>
            <a:ext cx="8745189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de-DE" sz="2800" b="1" dirty="0" smtClean="0"/>
              <a:t>Funktion „wenn Pin …“ anklicken.</a:t>
            </a:r>
          </a:p>
          <a:p>
            <a:pPr marL="514350" indent="-514350">
              <a:buAutoNum type="arabicPeriod"/>
            </a:pPr>
            <a:r>
              <a:rPr lang="de-DE" sz="2800" b="1" dirty="0" smtClean="0"/>
              <a:t>Nummer der Pin </a:t>
            </a:r>
            <a:r>
              <a:rPr lang="de-DE" sz="2800" b="1" dirty="0"/>
              <a:t>auswählen</a:t>
            </a:r>
            <a:endParaRPr lang="de-DE" sz="2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4115" y="3531146"/>
            <a:ext cx="3238952" cy="1247949"/>
          </a:xfrm>
          <a:prstGeom prst="rect">
            <a:avLst/>
          </a:prstGeom>
        </p:spPr>
      </p:pic>
      <p:sp>
        <p:nvSpPr>
          <p:cNvPr id="15" name="Ellipse 14"/>
          <p:cNvSpPr/>
          <p:nvPr/>
        </p:nvSpPr>
        <p:spPr>
          <a:xfrm>
            <a:off x="7274318" y="3362843"/>
            <a:ext cx="1096684" cy="1511368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Ellipse 24"/>
          <p:cNvSpPr/>
          <p:nvPr/>
        </p:nvSpPr>
        <p:spPr>
          <a:xfrm>
            <a:off x="2133599" y="3516172"/>
            <a:ext cx="1771651" cy="1148021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2049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2c Namensschild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1200329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tx1"/>
                </a:solidFill>
              </a:rPr>
              <a:t>Für die Verwendung der Pin ist es wichtig, dass beim Ausführen des Programm mit dem Kontakt der </a:t>
            </a:r>
            <a:r>
              <a:rPr lang="de-DE" sz="2400" b="1" u="sng" dirty="0" smtClean="0">
                <a:solidFill>
                  <a:schemeClr val="tx1"/>
                </a:solidFill>
              </a:rPr>
              <a:t>jeweiligen Pin-Nummer </a:t>
            </a:r>
            <a:r>
              <a:rPr lang="de-DE" sz="2400" b="1" dirty="0" smtClean="0">
                <a:solidFill>
                  <a:schemeClr val="tx1"/>
                </a:solidFill>
              </a:rPr>
              <a:t>auch die </a:t>
            </a:r>
            <a:r>
              <a:rPr lang="de-DE" sz="2400" b="1" u="sng" dirty="0" smtClean="0">
                <a:solidFill>
                  <a:schemeClr val="tx1"/>
                </a:solidFill>
              </a:rPr>
              <a:t>Pin „-“ </a:t>
            </a:r>
            <a:r>
              <a:rPr lang="de-DE" sz="2400" b="1" dirty="0" smtClean="0">
                <a:solidFill>
                  <a:schemeClr val="tx1"/>
                </a:solidFill>
              </a:rPr>
              <a:t>berührt wird.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8" name="Grafik 1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013" y="2699956"/>
            <a:ext cx="3798253" cy="3702685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792404" y="3312507"/>
            <a:ext cx="112723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de-DE" sz="2400" b="1" dirty="0" smtClean="0"/>
              <a:t>Pin „-“</a:t>
            </a:r>
            <a:endParaRPr lang="de-DE" sz="2400" b="1" dirty="0"/>
          </a:p>
        </p:txBody>
      </p:sp>
      <p:sp>
        <p:nvSpPr>
          <p:cNvPr id="19" name="Rechteck 18"/>
          <p:cNvSpPr/>
          <p:nvPr/>
        </p:nvSpPr>
        <p:spPr>
          <a:xfrm>
            <a:off x="425476" y="5243950"/>
            <a:ext cx="1915909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de-DE" sz="2400" b="1" dirty="0" smtClean="0"/>
              <a:t>Pin „0“ </a:t>
            </a:r>
          </a:p>
          <a:p>
            <a:r>
              <a:rPr lang="de-DE" sz="2400" b="1" dirty="0" smtClean="0"/>
              <a:t>oder „1“, …</a:t>
            </a:r>
            <a:endParaRPr lang="de-DE" sz="2400" b="1" dirty="0"/>
          </a:p>
        </p:txBody>
      </p:sp>
      <p:sp>
        <p:nvSpPr>
          <p:cNvPr id="20" name="Rechteck 19"/>
          <p:cNvSpPr/>
          <p:nvPr/>
        </p:nvSpPr>
        <p:spPr>
          <a:xfrm>
            <a:off x="792404" y="4294796"/>
            <a:ext cx="94047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2400" b="1" dirty="0" smtClean="0"/>
              <a:t>+</a:t>
            </a:r>
            <a:endParaRPr lang="de-DE" sz="2400" b="1" dirty="0"/>
          </a:p>
        </p:txBody>
      </p:sp>
      <p:sp>
        <p:nvSpPr>
          <p:cNvPr id="21" name="Pfeil nach rechts 20"/>
          <p:cNvSpPr/>
          <p:nvPr/>
        </p:nvSpPr>
        <p:spPr>
          <a:xfrm>
            <a:off x="2973463" y="3774172"/>
            <a:ext cx="671574" cy="449522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Pfeil nach rechts 21"/>
          <p:cNvSpPr/>
          <p:nvPr/>
        </p:nvSpPr>
        <p:spPr>
          <a:xfrm>
            <a:off x="2637676" y="5513318"/>
            <a:ext cx="671574" cy="449522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6549479" y="2629572"/>
            <a:ext cx="4413894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de-DE" sz="2000" b="1" dirty="0" smtClean="0"/>
              <a:t>In der Simulation wird dies derzeit </a:t>
            </a:r>
            <a:r>
              <a:rPr lang="de-DE" sz="2000" b="1" u="sng" dirty="0" smtClean="0">
                <a:solidFill>
                  <a:srgbClr val="FF0000"/>
                </a:solidFill>
              </a:rPr>
              <a:t>nicht</a:t>
            </a:r>
            <a:r>
              <a:rPr lang="de-DE" sz="2000" b="1" dirty="0" smtClean="0"/>
              <a:t> angezeigt, da man mit der Maus immer </a:t>
            </a:r>
            <a:r>
              <a:rPr lang="de-DE" sz="2000" b="1" dirty="0" smtClean="0">
                <a:solidFill>
                  <a:srgbClr val="FF0000"/>
                </a:solidFill>
              </a:rPr>
              <a:t>nur eine Pin </a:t>
            </a:r>
            <a:r>
              <a:rPr lang="de-DE" sz="2000" b="1" dirty="0" smtClean="0"/>
              <a:t>anklicken kann.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713" y="4157760"/>
            <a:ext cx="2025425" cy="2172380"/>
          </a:xfrm>
          <a:prstGeom prst="rect">
            <a:avLst/>
          </a:prstGeom>
        </p:spPr>
      </p:pic>
      <p:cxnSp>
        <p:nvCxnSpPr>
          <p:cNvPr id="8" name="Gerader Verbinder 7"/>
          <p:cNvCxnSpPr/>
          <p:nvPr/>
        </p:nvCxnSpPr>
        <p:spPr>
          <a:xfrm>
            <a:off x="7598004" y="4103157"/>
            <a:ext cx="2271860" cy="2401338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 flipV="1">
            <a:off x="7598004" y="4103158"/>
            <a:ext cx="2271860" cy="2401337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866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2c Name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675586" y="1000605"/>
            <a:ext cx="9814435" cy="830997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Namensschnipsel:</a:t>
            </a:r>
          </a:p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Beispiel für den Text: „Meine Lehrerin ist toll!“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feld 8"/>
          <p:cNvSpPr txBox="1"/>
          <p:nvPr/>
        </p:nvSpPr>
        <p:spPr>
          <a:xfrm>
            <a:off x="5685499" y="3133416"/>
            <a:ext cx="5909470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b="1" dirty="0" smtClean="0"/>
              <a:t>Zusatz</a:t>
            </a:r>
            <a:r>
              <a:rPr lang="de-DE" sz="2800" dirty="0"/>
              <a:t/>
            </a:r>
            <a:br>
              <a:rPr lang="de-DE" sz="2800" dirty="0"/>
            </a:br>
            <a:r>
              <a:rPr lang="de-DE" sz="2800" dirty="0" smtClean="0"/>
              <a:t>Finde noch weitere </a:t>
            </a:r>
            <a:r>
              <a:rPr lang="de-DE" sz="2800" dirty="0" err="1" smtClean="0"/>
              <a:t>Schnipselsätze</a:t>
            </a:r>
            <a:r>
              <a:rPr lang="de-DE" sz="2800" dirty="0" smtClean="0"/>
              <a:t> und lasse diese von deinen </a:t>
            </a:r>
            <a:r>
              <a:rPr lang="de-DE" sz="2800" smtClean="0"/>
              <a:t>Mitschülern aufschreiben.</a:t>
            </a:r>
            <a:endParaRPr lang="de-DE" sz="28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36" y="1949780"/>
            <a:ext cx="3429479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83174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473</Words>
  <Application>Microsoft Office PowerPoint</Application>
  <PresentationFormat>Breitbild</PresentationFormat>
  <Paragraphs>84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Segoe Print</vt:lpstr>
      <vt:lpstr>Times New Roman</vt:lpstr>
      <vt:lpstr>Wingdings</vt:lpstr>
      <vt:lpstr>Wingdings 3</vt:lpstr>
      <vt:lpstr>Fetzen</vt:lpstr>
      <vt:lpstr>Name</vt:lpstr>
      <vt:lpstr>Überblick „Name“</vt:lpstr>
      <vt:lpstr>2c Name</vt:lpstr>
      <vt:lpstr>2c Name</vt:lpstr>
      <vt:lpstr>2c Namensschild - Programmierwissen</vt:lpstr>
      <vt:lpstr>2c Name - Anzeigedauer</vt:lpstr>
      <vt:lpstr>2c Name Zählwiederholung</vt:lpstr>
      <vt:lpstr>2c Name</vt:lpstr>
      <vt:lpstr>2c Name</vt:lpstr>
      <vt:lpstr>2c Name</vt:lpstr>
      <vt:lpstr>2c Namensschild</vt:lpstr>
      <vt:lpstr>2c Name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52</cp:revision>
  <dcterms:created xsi:type="dcterms:W3CDTF">2018-08-30T13:11:55Z</dcterms:created>
  <dcterms:modified xsi:type="dcterms:W3CDTF">2020-01-23T16:18:03Z</dcterms:modified>
</cp:coreProperties>
</file>