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9" r:id="rId1"/>
  </p:sldMasterIdLst>
  <p:sldIdLst>
    <p:sldId id="256" r:id="rId2"/>
    <p:sldId id="266" r:id="rId3"/>
    <p:sldId id="267" r:id="rId4"/>
    <p:sldId id="257" r:id="rId5"/>
    <p:sldId id="263" r:id="rId6"/>
    <p:sldId id="265" r:id="rId7"/>
    <p:sldId id="268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114"/>
      </p:cViewPr>
      <p:guideLst>
        <p:guide orient="horz" pos="26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4027" y="6321664"/>
            <a:ext cx="7619999" cy="3651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 err="1" smtClean="0"/>
              <a:t>Calliop</a:t>
            </a:r>
            <a:r>
              <a:rPr lang="en-US" dirty="0" smtClean="0"/>
              <a:t>-ING – </a:t>
            </a:r>
            <a:r>
              <a:rPr lang="en-US" dirty="0" err="1" smtClean="0"/>
              <a:t>Projekt</a:t>
            </a:r>
            <a:r>
              <a:rPr lang="en-US" dirty="0" smtClean="0"/>
              <a:t> INGOLSTADT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  <p:pic>
        <p:nvPicPr>
          <p:cNvPr id="8" name="Grafik 7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784" y="6315635"/>
            <a:ext cx="92329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1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22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829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167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853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87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357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81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88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729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2388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5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5596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393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150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237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pic>
        <p:nvPicPr>
          <p:cNvPr id="7" name="Grafik 6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966" y="6386637"/>
            <a:ext cx="923290" cy="342900"/>
          </a:xfrm>
          <a:prstGeom prst="rect">
            <a:avLst/>
          </a:prstGeom>
        </p:spPr>
      </p:pic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453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1309" y="6318270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Calliop-ING – Projekt Ingolstadt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5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inf-schule.de/content/11-vernetzung/6-calliope/4-sensoren/1-lichtsensor/lichtsensor.jpg" TargetMode="Externa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Lichtsensor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Projekt INGOLSTADT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5086" y="773733"/>
            <a:ext cx="3228011" cy="2877365"/>
          </a:xfrm>
          <a:prstGeom prst="rect">
            <a:avLst/>
          </a:prstGeom>
        </p:spPr>
      </p:pic>
      <p:sp>
        <p:nvSpPr>
          <p:cNvPr id="5" name="Ellipse 4"/>
          <p:cNvSpPr/>
          <p:nvPr/>
        </p:nvSpPr>
        <p:spPr>
          <a:xfrm>
            <a:off x="8169215" y="759125"/>
            <a:ext cx="621102" cy="629194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Pfeil nach rechts 5"/>
          <p:cNvSpPr/>
          <p:nvPr/>
        </p:nvSpPr>
        <p:spPr>
          <a:xfrm rot="750582">
            <a:off x="7465646" y="714616"/>
            <a:ext cx="658128" cy="491705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782" y="649175"/>
            <a:ext cx="3573312" cy="3001923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4494362" y="1302589"/>
            <a:ext cx="914400" cy="909826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9661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„Lichtsensor“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2967" y="1034507"/>
            <a:ext cx="11318842" cy="4909867"/>
          </a:xfrm>
        </p:spPr>
        <p:txBody>
          <a:bodyPr>
            <a:noAutofit/>
          </a:bodyPr>
          <a:lstStyle/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altLang="de-DE" sz="2400" dirty="0">
                <a:solidFill>
                  <a:schemeClr val="tx1"/>
                </a:solidFill>
              </a:rPr>
              <a:t>Der Lichtsensor ist kein eigenständiges Bauteil. </a:t>
            </a:r>
            <a:endParaRPr lang="de-DE" altLang="de-DE" sz="2400" dirty="0" smtClean="0">
              <a:solidFill>
                <a:schemeClr val="tx1"/>
              </a:solidFill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de-DE" altLang="de-DE" sz="2400" dirty="0">
              <a:solidFill>
                <a:schemeClr val="tx1"/>
              </a:solidFill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altLang="de-DE" sz="2400" dirty="0" smtClean="0">
                <a:solidFill>
                  <a:schemeClr val="tx1"/>
                </a:solidFill>
              </a:rPr>
              <a:t>Der Lichtsensor befindet sich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altLang="de-DE" sz="2400" dirty="0" smtClean="0">
                <a:solidFill>
                  <a:schemeClr val="tx1"/>
                </a:solidFill>
              </a:rPr>
              <a:t>in den 5x5 LEDs.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de-DE" altLang="de-DE" sz="2400" dirty="0" smtClean="0">
              <a:solidFill>
                <a:schemeClr val="tx1"/>
              </a:solidFill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altLang="de-DE" sz="2400" dirty="0" smtClean="0">
                <a:solidFill>
                  <a:schemeClr val="tx1"/>
                </a:solidFill>
              </a:rPr>
              <a:t>Diese LEDs können nicht nur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altLang="de-DE" sz="2400" dirty="0" smtClean="0">
                <a:solidFill>
                  <a:schemeClr val="tx1"/>
                </a:solidFill>
              </a:rPr>
              <a:t>Licht erzeugen,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altLang="de-DE" sz="2400" dirty="0" smtClean="0">
                <a:solidFill>
                  <a:schemeClr val="tx1"/>
                </a:solidFill>
              </a:rPr>
              <a:t>sondern auch die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altLang="de-DE" sz="2400" b="1" dirty="0" smtClean="0">
                <a:solidFill>
                  <a:schemeClr val="tx1"/>
                </a:solidFill>
              </a:rPr>
              <a:t>Helligkeit wahrnehmen</a:t>
            </a:r>
            <a:r>
              <a:rPr lang="de-DE" altLang="de-DE" sz="2400" dirty="0" smtClean="0">
                <a:solidFill>
                  <a:schemeClr val="tx1"/>
                </a:solidFill>
              </a:rPr>
              <a:t>.</a:t>
            </a:r>
            <a:r>
              <a:rPr lang="de-DE" altLang="de-DE" sz="2400" dirty="0" smtClean="0">
                <a:solidFill>
                  <a:schemeClr val="tx1"/>
                </a:solidFill>
                <a:hlinkClick r:id="rId2"/>
              </a:rPr>
              <a:t>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de-DE" altLang="de-DE" sz="2400" dirty="0">
              <a:solidFill>
                <a:schemeClr val="tx1"/>
              </a:solidFill>
              <a:hlinkClick r:id="rId2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sz="2400" dirty="0"/>
              <a:t>Die Helligkeit wird </a:t>
            </a:r>
            <a:r>
              <a:rPr lang="de-DE" sz="2400" dirty="0" smtClean="0"/>
              <a:t>in Werten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sz="2400" dirty="0" smtClean="0"/>
              <a:t> </a:t>
            </a:r>
            <a:r>
              <a:rPr lang="de-DE" sz="2400" dirty="0"/>
              <a:t>zwischen 0 und 255 </a:t>
            </a:r>
            <a:r>
              <a:rPr lang="de-DE" sz="2400" dirty="0" smtClean="0"/>
              <a:t>ausgegeben.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sz="2400" b="1" dirty="0" smtClean="0">
                <a:solidFill>
                  <a:srgbClr val="FF0000"/>
                </a:solidFill>
              </a:rPr>
              <a:t>0</a:t>
            </a:r>
            <a:r>
              <a:rPr lang="de-DE" sz="2400" dirty="0" smtClean="0"/>
              <a:t> 	= für </a:t>
            </a:r>
            <a:r>
              <a:rPr lang="de-DE" sz="2400" b="1" dirty="0"/>
              <a:t>absolute</a:t>
            </a:r>
            <a:r>
              <a:rPr lang="de-DE" sz="2400" dirty="0"/>
              <a:t> Dunkelheit </a:t>
            </a:r>
            <a:endParaRPr lang="de-DE" sz="2400" dirty="0" smtClean="0"/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sz="2400" b="1" dirty="0" smtClean="0">
                <a:solidFill>
                  <a:srgbClr val="FF0000"/>
                </a:solidFill>
              </a:rPr>
              <a:t>255 	</a:t>
            </a:r>
            <a:r>
              <a:rPr lang="de-DE" sz="2400" dirty="0" smtClean="0">
                <a:solidFill>
                  <a:schemeClr val="tx1"/>
                </a:solidFill>
              </a:rPr>
              <a:t>=</a:t>
            </a:r>
            <a:r>
              <a:rPr lang="de-DE" sz="2400" b="1" dirty="0" smtClean="0">
                <a:solidFill>
                  <a:srgbClr val="FF0000"/>
                </a:solidFill>
              </a:rPr>
              <a:t> </a:t>
            </a:r>
            <a:r>
              <a:rPr lang="de-DE" sz="2400" dirty="0" smtClean="0"/>
              <a:t>für </a:t>
            </a:r>
            <a:r>
              <a:rPr lang="de-DE" sz="2400" dirty="0"/>
              <a:t>“</a:t>
            </a:r>
            <a:r>
              <a:rPr lang="de-DE" sz="2400" b="1" dirty="0"/>
              <a:t>helles</a:t>
            </a:r>
            <a:r>
              <a:rPr lang="de-DE" sz="2400" dirty="0"/>
              <a:t> Licht”.</a:t>
            </a:r>
            <a:endParaRPr lang="de-DE" altLang="de-DE" sz="2400" dirty="0">
              <a:solidFill>
                <a:schemeClr val="tx1"/>
              </a:solidFill>
              <a:hlinkClick r:id="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altLang="de-DE" sz="2400" dirty="0">
                <a:solidFill>
                  <a:schemeClr val="tx1"/>
                </a:solidFill>
                <a:hlinkClick r:id=""/>
              </a:rPr>
              <a:t>  </a:t>
            </a:r>
            <a:endParaRPr lang="de-DE" altLang="de-DE" sz="9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e-DE" sz="2400" i="1" dirty="0" smtClean="0"/>
          </a:p>
        </p:txBody>
      </p:sp>
      <p:grpSp>
        <p:nvGrpSpPr>
          <p:cNvPr id="4" name="Gruppieren 3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5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Gruppieren 9"/>
          <p:cNvGrpSpPr/>
          <p:nvPr/>
        </p:nvGrpSpPr>
        <p:grpSpPr>
          <a:xfrm>
            <a:off x="5591607" y="1896666"/>
            <a:ext cx="4977091" cy="4314740"/>
            <a:chOff x="5591607" y="1896666"/>
            <a:chExt cx="4977091" cy="4314740"/>
          </a:xfrm>
        </p:grpSpPr>
        <p:pic>
          <p:nvPicPr>
            <p:cNvPr id="8" name="Grafik 7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591607" y="1896666"/>
              <a:ext cx="4977091" cy="4314740"/>
            </a:xfrm>
            <a:prstGeom prst="rect">
              <a:avLst/>
            </a:prstGeom>
          </p:spPr>
        </p:pic>
        <p:sp>
          <p:nvSpPr>
            <p:cNvPr id="9" name="Rechteck 8"/>
            <p:cNvSpPr/>
            <p:nvPr/>
          </p:nvSpPr>
          <p:spPr>
            <a:xfrm>
              <a:off x="7263440" y="2898475"/>
              <a:ext cx="1440000" cy="1440000"/>
            </a:xfrm>
            <a:prstGeom prst="rect">
              <a:avLst/>
            </a:prstGeom>
            <a:noFill/>
            <a:ln w="571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823131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„Lichtsensor“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760323" y="1301539"/>
            <a:ext cx="11318842" cy="4909867"/>
          </a:xfrm>
        </p:spPr>
        <p:txBody>
          <a:bodyPr>
            <a:noAutofit/>
          </a:bodyPr>
          <a:lstStyle/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altLang="de-DE" sz="2400" dirty="0" smtClean="0">
                <a:solidFill>
                  <a:schemeClr val="tx1"/>
                </a:solidFill>
              </a:rPr>
              <a:t>Im Simulator des </a:t>
            </a:r>
            <a:r>
              <a:rPr lang="de-DE" altLang="de-DE" sz="2400" dirty="0" err="1" smtClean="0">
                <a:solidFill>
                  <a:schemeClr val="tx1"/>
                </a:solidFill>
              </a:rPr>
              <a:t>Makecode</a:t>
            </a:r>
            <a:r>
              <a:rPr lang="de-DE" altLang="de-DE" sz="2400" dirty="0" smtClean="0">
                <a:solidFill>
                  <a:schemeClr val="tx1"/>
                </a:solidFill>
              </a:rPr>
              <a:t>-Editor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altLang="de-DE" sz="2400" dirty="0" smtClean="0">
                <a:solidFill>
                  <a:schemeClr val="tx1"/>
                </a:solidFill>
              </a:rPr>
              <a:t>wird der Lichtsensor in einem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altLang="de-DE" sz="2400" b="1" dirty="0" smtClean="0">
                <a:solidFill>
                  <a:schemeClr val="tx1"/>
                </a:solidFill>
              </a:rPr>
              <a:t>grau-gelben </a:t>
            </a:r>
            <a:r>
              <a:rPr lang="de-DE" altLang="de-DE" sz="2400" b="1" dirty="0">
                <a:solidFill>
                  <a:schemeClr val="tx1"/>
                </a:solidFill>
              </a:rPr>
              <a:t>Kreis </a:t>
            </a:r>
            <a:endParaRPr lang="de-DE" altLang="de-DE" sz="2400" b="1" dirty="0" smtClean="0">
              <a:solidFill>
                <a:schemeClr val="tx1"/>
              </a:solidFill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altLang="de-DE" sz="2400" b="1" dirty="0" smtClean="0">
                <a:solidFill>
                  <a:schemeClr val="tx1"/>
                </a:solidFill>
              </a:rPr>
              <a:t>mit </a:t>
            </a:r>
            <a:r>
              <a:rPr lang="de-DE" altLang="de-DE" sz="2400" b="1" dirty="0">
                <a:solidFill>
                  <a:schemeClr val="tx1"/>
                </a:solidFill>
              </a:rPr>
              <a:t>einer Zahl </a:t>
            </a:r>
            <a:r>
              <a:rPr lang="de-DE" altLang="de-DE" sz="2400" b="1" dirty="0" smtClean="0">
                <a:solidFill>
                  <a:schemeClr val="tx1"/>
                </a:solidFill>
              </a:rPr>
              <a:t>darunter</a:t>
            </a:r>
            <a:r>
              <a:rPr lang="de-DE" altLang="de-DE" sz="2400" dirty="0">
                <a:solidFill>
                  <a:schemeClr val="tx1"/>
                </a:solidFill>
              </a:rPr>
              <a:t> </a:t>
            </a:r>
            <a:r>
              <a:rPr lang="de-DE" altLang="de-DE" sz="2400" dirty="0" smtClean="0">
                <a:solidFill>
                  <a:schemeClr val="tx1"/>
                </a:solidFill>
              </a:rPr>
              <a:t>dargestellt.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de-DE" altLang="de-DE" sz="2400" dirty="0" smtClean="0">
              <a:solidFill>
                <a:schemeClr val="tx1"/>
              </a:solidFill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altLang="de-DE" sz="2400" dirty="0" smtClean="0">
                <a:solidFill>
                  <a:schemeClr val="tx1"/>
                </a:solidFill>
              </a:rPr>
              <a:t>Diese </a:t>
            </a:r>
            <a:r>
              <a:rPr lang="de-DE" altLang="de-DE" sz="2400" dirty="0">
                <a:solidFill>
                  <a:schemeClr val="tx1"/>
                </a:solidFill>
              </a:rPr>
              <a:t>Zahl ist die Lichtstärke, </a:t>
            </a:r>
            <a:endParaRPr lang="de-DE" altLang="de-DE" sz="2400" dirty="0" smtClean="0">
              <a:solidFill>
                <a:schemeClr val="tx1"/>
              </a:solidFill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altLang="de-DE" sz="2400" dirty="0" smtClean="0">
                <a:solidFill>
                  <a:schemeClr val="tx1"/>
                </a:solidFill>
              </a:rPr>
              <a:t>die der </a:t>
            </a:r>
            <a:r>
              <a:rPr lang="de-DE" altLang="de-DE" sz="2400" dirty="0">
                <a:solidFill>
                  <a:schemeClr val="tx1"/>
                </a:solidFill>
              </a:rPr>
              <a:t>Lichtsensor im Simulator misst. </a:t>
            </a:r>
            <a:endParaRPr lang="de-DE" altLang="de-DE" sz="2400" dirty="0" smtClean="0">
              <a:solidFill>
                <a:schemeClr val="tx1"/>
              </a:solidFill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de-DE" altLang="de-DE" sz="2400" dirty="0">
              <a:solidFill>
                <a:schemeClr val="tx1"/>
              </a:solidFill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altLang="de-DE" sz="2400" dirty="0" smtClean="0">
                <a:solidFill>
                  <a:schemeClr val="tx1"/>
                </a:solidFill>
              </a:rPr>
              <a:t>Mit </a:t>
            </a:r>
            <a:r>
              <a:rPr lang="de-DE" altLang="de-DE" sz="2400" b="1" dirty="0">
                <a:solidFill>
                  <a:schemeClr val="tx1"/>
                </a:solidFill>
              </a:rPr>
              <a:t>Doppelklick</a:t>
            </a:r>
            <a:r>
              <a:rPr lang="de-DE" altLang="de-DE" sz="2400" dirty="0">
                <a:solidFill>
                  <a:schemeClr val="tx1"/>
                </a:solidFill>
              </a:rPr>
              <a:t> auf den Kreis </a:t>
            </a:r>
            <a:endParaRPr lang="de-DE" altLang="de-DE" sz="2400" dirty="0" smtClean="0">
              <a:solidFill>
                <a:schemeClr val="tx1"/>
              </a:solidFill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altLang="de-DE" sz="2400" dirty="0" smtClean="0">
                <a:solidFill>
                  <a:schemeClr val="tx1"/>
                </a:solidFill>
              </a:rPr>
              <a:t>kann die </a:t>
            </a:r>
            <a:r>
              <a:rPr lang="de-DE" altLang="de-DE" sz="2400" dirty="0">
                <a:solidFill>
                  <a:schemeClr val="tx1"/>
                </a:solidFill>
              </a:rPr>
              <a:t>Lichtstärke </a:t>
            </a:r>
            <a:endParaRPr lang="de-DE" altLang="de-DE" sz="2400" dirty="0" smtClean="0">
              <a:solidFill>
                <a:schemeClr val="tx1"/>
              </a:solidFill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altLang="de-DE" sz="2400" dirty="0" smtClean="0">
                <a:solidFill>
                  <a:schemeClr val="tx1"/>
                </a:solidFill>
              </a:rPr>
              <a:t>zwischen </a:t>
            </a:r>
            <a:r>
              <a:rPr lang="de-DE" altLang="de-DE" sz="2400" dirty="0">
                <a:solidFill>
                  <a:schemeClr val="tx1"/>
                </a:solidFill>
              </a:rPr>
              <a:t>0 und 255 </a:t>
            </a:r>
            <a:r>
              <a:rPr lang="de-DE" altLang="de-DE" sz="2400" dirty="0" smtClean="0">
                <a:solidFill>
                  <a:schemeClr val="tx1"/>
                </a:solidFill>
              </a:rPr>
              <a:t>eingestellt werden.</a:t>
            </a:r>
            <a:endParaRPr lang="de-DE" altLang="de-DE" sz="2400" dirty="0">
              <a:solidFill>
                <a:schemeClr val="tx1"/>
              </a:solidFill>
              <a:hlinkClick r:id="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altLang="de-DE" sz="2400" dirty="0">
                <a:solidFill>
                  <a:schemeClr val="tx1"/>
                </a:solidFill>
                <a:hlinkClick r:id=""/>
              </a:rPr>
              <a:t>  </a:t>
            </a:r>
            <a:endParaRPr lang="de-DE" altLang="de-DE" sz="9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e-DE" sz="2400" i="1" dirty="0" smtClean="0"/>
          </a:p>
        </p:txBody>
      </p:sp>
      <p:grpSp>
        <p:nvGrpSpPr>
          <p:cNvPr id="4" name="Gruppieren 3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5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1" name="Grafik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4107" y="1908364"/>
            <a:ext cx="4086795" cy="3696216"/>
          </a:xfrm>
          <a:prstGeom prst="rect">
            <a:avLst/>
          </a:prstGeom>
        </p:spPr>
      </p:pic>
      <p:sp>
        <p:nvSpPr>
          <p:cNvPr id="12" name="Ellipse 11"/>
          <p:cNvSpPr/>
          <p:nvPr/>
        </p:nvSpPr>
        <p:spPr>
          <a:xfrm>
            <a:off x="7694763" y="2008637"/>
            <a:ext cx="621102" cy="629194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Pfeil nach rechts 12"/>
          <p:cNvSpPr/>
          <p:nvPr/>
        </p:nvSpPr>
        <p:spPr>
          <a:xfrm rot="750582">
            <a:off x="6991194" y="1964128"/>
            <a:ext cx="658128" cy="491705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4388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„Lichtsensor“ </a:t>
            </a:r>
            <a:endParaRPr lang="de-DE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5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896550" y="1676979"/>
            <a:ext cx="10363826" cy="3424107"/>
          </a:xfrm>
        </p:spPr>
        <p:txBody>
          <a:bodyPr>
            <a:normAutofit/>
          </a:bodyPr>
          <a:lstStyle/>
          <a:p>
            <a:r>
              <a:rPr lang="de-DE" sz="2400" dirty="0" smtClean="0"/>
              <a:t>Der Lichtwert kann dauerhaft angezeigt werden.</a:t>
            </a:r>
            <a:br>
              <a:rPr lang="de-DE" sz="2400" dirty="0" smtClean="0"/>
            </a:br>
            <a:endParaRPr lang="de-DE" sz="2400" dirty="0" smtClean="0"/>
          </a:p>
          <a:p>
            <a:pPr marL="0" indent="0">
              <a:buNone/>
            </a:pPr>
            <a:endParaRPr lang="de-DE" sz="2400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0169" y="2593847"/>
            <a:ext cx="4371243" cy="1158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259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el 1"/>
          <p:cNvSpPr txBox="1">
            <a:spLocks/>
          </p:cNvSpPr>
          <p:nvPr/>
        </p:nvSpPr>
        <p:spPr>
          <a:xfrm>
            <a:off x="695290" y="265549"/>
            <a:ext cx="8911687" cy="836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Lichtsensor“</a:t>
            </a:r>
            <a:endParaRPr lang="de-DE" dirty="0"/>
          </a:p>
        </p:txBody>
      </p:sp>
      <p:grpSp>
        <p:nvGrpSpPr>
          <p:cNvPr id="40" name="Gruppieren 39"/>
          <p:cNvGrpSpPr/>
          <p:nvPr/>
        </p:nvGrpSpPr>
        <p:grpSpPr>
          <a:xfrm>
            <a:off x="10213682" y="188930"/>
            <a:ext cx="1647356" cy="898525"/>
            <a:chOff x="-26839" y="197336"/>
            <a:chExt cx="1647567" cy="898525"/>
          </a:xfrm>
        </p:grpSpPr>
        <p:sp>
          <p:nvSpPr>
            <p:cNvPr id="41" name="Textfeld 212"/>
            <p:cNvSpPr txBox="1"/>
            <p:nvPr/>
          </p:nvSpPr>
          <p:spPr>
            <a:xfrm>
              <a:off x="419249" y="542925"/>
              <a:ext cx="1201479" cy="3714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AUFGABE</a:t>
              </a:r>
              <a:endParaRPr lang="de-D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Textfeld 213"/>
            <p:cNvSpPr txBox="1"/>
            <p:nvPr/>
          </p:nvSpPr>
          <p:spPr>
            <a:xfrm>
              <a:off x="-26839" y="197336"/>
              <a:ext cx="892175" cy="898525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AA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Rechteck 8"/>
          <p:cNvSpPr/>
          <p:nvPr/>
        </p:nvSpPr>
        <p:spPr>
          <a:xfrm>
            <a:off x="494580" y="1087455"/>
            <a:ext cx="971910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de-DE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Lichtstärke anzeigen</a:t>
            </a:r>
            <a:endParaRPr lang="de-D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sz="2400" dirty="0">
                <a:ea typeface="Calibri" panose="020F0502020204030204" pitchFamily="34" charset="0"/>
                <a:cs typeface="Times New Roman" panose="02020603050405020304" pitchFamily="18" charset="0"/>
              </a:rPr>
              <a:t>Erstelle ein Programm zum Anzeigen der Lichtstärke und übertrage dieses auf deinen Calliope.</a:t>
            </a:r>
          </a:p>
          <a:p>
            <a:pPr>
              <a:spcAft>
                <a:spcPts val="0"/>
              </a:spcAft>
            </a:pPr>
            <a:r>
              <a:rPr lang="de-DE" sz="2400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de-DE" sz="2400" dirty="0">
                <a:ea typeface="Calibri" panose="020F0502020204030204" pitchFamily="34" charset="0"/>
                <a:cs typeface="Times New Roman" panose="02020603050405020304" pitchFamily="18" charset="0"/>
              </a:rPr>
              <a:t>Die Anzeige wird übersichtlicher, wenn du eine Zeichenfolge und/oder eine Pause einbaust.</a:t>
            </a:r>
          </a:p>
          <a:p>
            <a:pPr>
              <a:spcAft>
                <a:spcPts val="0"/>
              </a:spcAft>
            </a:pPr>
            <a:r>
              <a:rPr lang="de-DE" sz="2400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de-DE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Teste </a:t>
            </a:r>
            <a:r>
              <a:rPr lang="de-DE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und notiere die Lichtwerte an verschiedenen Orten im Klassenzimmer.</a:t>
            </a:r>
            <a:endParaRPr lang="de-D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de-DE" sz="2400" dirty="0">
                <a:ea typeface="Calibri" panose="020F0502020204030204" pitchFamily="34" charset="0"/>
                <a:cs typeface="Times New Roman" panose="02020603050405020304" pitchFamily="18" charset="0"/>
              </a:rPr>
              <a:t>Vielleicht kannst du auch eine Lampe (Handy) oder eine Abdeckung (Blatt Papier, Karton, Hand) verwenden.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de-DE" sz="2400" dirty="0">
                <a:ea typeface="Calibri" panose="020F0502020204030204" pitchFamily="34" charset="0"/>
                <a:cs typeface="Times New Roman" panose="02020603050405020304" pitchFamily="18" charset="0"/>
              </a:rPr>
              <a:t>Lasse dir die Anzeige </a:t>
            </a:r>
            <a:r>
              <a:rPr lang="de-DE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3mal wiederholen</a:t>
            </a:r>
            <a:r>
              <a:rPr lang="de-DE" sz="24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de-DE" sz="2400" dirty="0">
                <a:ea typeface="Calibri" panose="020F0502020204030204" pitchFamily="34" charset="0"/>
                <a:cs typeface="Times New Roman" panose="02020603050405020304" pitchFamily="18" charset="0"/>
              </a:rPr>
              <a:t>Um eine neue Anzeige zu erhalten, muss die </a:t>
            </a:r>
            <a:br>
              <a:rPr lang="de-DE" sz="24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2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Reset</a:t>
            </a:r>
            <a:r>
              <a:rPr lang="de-DE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-Taste</a:t>
            </a:r>
            <a:r>
              <a:rPr lang="de-DE" sz="2400" dirty="0">
                <a:ea typeface="Calibri" panose="020F0502020204030204" pitchFamily="34" charset="0"/>
                <a:cs typeface="Times New Roman" panose="02020603050405020304" pitchFamily="18" charset="0"/>
              </a:rPr>
              <a:t> gedrückt werden.</a:t>
            </a:r>
            <a:endParaRPr lang="de-DE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931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668677" y="1339571"/>
            <a:ext cx="10363826" cy="41185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Lichtstärke anzeigen</a:t>
            </a:r>
            <a:endParaRPr lang="de-D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2400" dirty="0">
                <a:ea typeface="Calibri" panose="020F0502020204030204" pitchFamily="34" charset="0"/>
                <a:cs typeface="Times New Roman" panose="02020603050405020304" pitchFamily="18" charset="0"/>
              </a:rPr>
              <a:t>Erstelle ein Programm zum Anzeigen der Lichtstärke und übertrage dieses auf deinen Calliope</a:t>
            </a:r>
            <a:r>
              <a:rPr lang="de-DE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de-D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Baue eine </a:t>
            </a:r>
            <a:r>
              <a:rPr lang="de-DE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Zeichenfolge</a:t>
            </a:r>
            <a:r>
              <a:rPr lang="de-DE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>
                <a:ea typeface="Calibri" panose="020F0502020204030204" pitchFamily="34" charset="0"/>
                <a:cs typeface="Times New Roman" panose="02020603050405020304" pitchFamily="18" charset="0"/>
              </a:rPr>
              <a:t>und/oder eine </a:t>
            </a:r>
            <a:r>
              <a:rPr lang="de-DE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Pause</a:t>
            </a:r>
            <a:r>
              <a:rPr lang="de-DE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ein.</a:t>
            </a:r>
            <a:endParaRPr lang="de-D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sz="24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de-DE" sz="2400" b="1" dirty="0" smtClean="0">
              <a:sym typeface="Wingdings" panose="05000000000000000000" pitchFamily="2" charset="2"/>
            </a:endParaRPr>
          </a:p>
        </p:txBody>
      </p:sp>
      <p:sp>
        <p:nvSpPr>
          <p:cNvPr id="39" name="Titel 1"/>
          <p:cNvSpPr txBox="1">
            <a:spLocks/>
          </p:cNvSpPr>
          <p:nvPr/>
        </p:nvSpPr>
        <p:spPr>
          <a:xfrm>
            <a:off x="695290" y="265549"/>
            <a:ext cx="8911687" cy="836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„Lichtsensor“</a:t>
            </a:r>
            <a:endParaRPr lang="de-DE" dirty="0"/>
          </a:p>
        </p:txBody>
      </p:sp>
      <p:grpSp>
        <p:nvGrpSpPr>
          <p:cNvPr id="13" name="Gruppieren 12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14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" name="Grafik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034" y="2619726"/>
            <a:ext cx="3433978" cy="910211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676" y="4229066"/>
            <a:ext cx="3467584" cy="1781424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1133" y="4229066"/>
            <a:ext cx="3448531" cy="209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033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el 1"/>
          <p:cNvSpPr txBox="1">
            <a:spLocks/>
          </p:cNvSpPr>
          <p:nvPr/>
        </p:nvSpPr>
        <p:spPr>
          <a:xfrm>
            <a:off x="695290" y="265549"/>
            <a:ext cx="8911687" cy="836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„Lichtsensor mit Bedingung“</a:t>
            </a:r>
            <a:endParaRPr lang="de-DE" dirty="0"/>
          </a:p>
        </p:txBody>
      </p:sp>
      <p:grpSp>
        <p:nvGrpSpPr>
          <p:cNvPr id="13" name="Gruppieren 12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14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0628" y="1366549"/>
            <a:ext cx="4610743" cy="412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963660"/>
      </p:ext>
    </p:extLst>
  </p:cSld>
  <p:clrMapOvr>
    <a:masterClrMapping/>
  </p:clrMapOvr>
</p:sld>
</file>

<file path=ppt/theme/theme1.xml><?xml version="1.0" encoding="utf-8"?>
<a:theme xmlns:a="http://schemas.openxmlformats.org/drawingml/2006/main" name="Fetzen">
  <a:themeElements>
    <a:clrScheme name="Fetzen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Fetz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etz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255</Words>
  <Application>Microsoft Office PowerPoint</Application>
  <PresentationFormat>Breitbild</PresentationFormat>
  <Paragraphs>63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6" baseType="lpstr">
      <vt:lpstr>Arial</vt:lpstr>
      <vt:lpstr>Calibri</vt:lpstr>
      <vt:lpstr>Century Gothic</vt:lpstr>
      <vt:lpstr>Segoe Print</vt:lpstr>
      <vt:lpstr>Symbol</vt:lpstr>
      <vt:lpstr>Times New Roman</vt:lpstr>
      <vt:lpstr>Wingdings</vt:lpstr>
      <vt:lpstr>Wingdings 3</vt:lpstr>
      <vt:lpstr>Fetzen</vt:lpstr>
      <vt:lpstr>Lichtsensor</vt:lpstr>
      <vt:lpstr>„Lichtsensor“ </vt:lpstr>
      <vt:lpstr>„Lichtsensor“ </vt:lpstr>
      <vt:lpstr>„Lichtsensor“ 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Calliope</dc:title>
  <dc:creator>Willi Heßlinger</dc:creator>
  <cp:lastModifiedBy>Willi Heßlinger</cp:lastModifiedBy>
  <cp:revision>79</cp:revision>
  <dcterms:created xsi:type="dcterms:W3CDTF">2018-08-30T13:11:55Z</dcterms:created>
  <dcterms:modified xsi:type="dcterms:W3CDTF">2020-01-26T11:05:12Z</dcterms:modified>
</cp:coreProperties>
</file>