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9" r:id="rId1"/>
    <p:sldMasterId id="2147484131" r:id="rId2"/>
  </p:sldMasterIdLst>
  <p:notesMasterIdLst>
    <p:notesMasterId r:id="rId21"/>
  </p:notesMasterIdLst>
  <p:sldIdLst>
    <p:sldId id="295" r:id="rId3"/>
    <p:sldId id="294" r:id="rId4"/>
    <p:sldId id="296" r:id="rId5"/>
    <p:sldId id="297" r:id="rId6"/>
    <p:sldId id="299" r:id="rId7"/>
    <p:sldId id="298" r:id="rId8"/>
    <p:sldId id="300" r:id="rId9"/>
    <p:sldId id="302" r:id="rId10"/>
    <p:sldId id="301" r:id="rId11"/>
    <p:sldId id="303" r:id="rId12"/>
    <p:sldId id="304" r:id="rId13"/>
    <p:sldId id="309" r:id="rId14"/>
    <p:sldId id="305" r:id="rId15"/>
    <p:sldId id="307" r:id="rId16"/>
    <p:sldId id="310" r:id="rId17"/>
    <p:sldId id="311" r:id="rId18"/>
    <p:sldId id="313" r:id="rId19"/>
    <p:sldId id="312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3256" autoAdjust="0"/>
  </p:normalViewPr>
  <p:slideViewPr>
    <p:cSldViewPr>
      <p:cViewPr varScale="1">
        <p:scale>
          <a:sx n="104" d="100"/>
          <a:sy n="104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A56409-77EC-46D9-B513-88CFA6CC15DD}" type="datetimeFigureOut">
              <a:rPr lang="de-DE"/>
              <a:pPr>
                <a:defRPr/>
              </a:pPr>
              <a:t>14.07.2019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EEEF0-95E7-4CB5-8608-D867ABD61C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05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EEEF0-95E7-4CB5-8608-D867ABD61C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68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18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34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11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69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38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081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40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387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74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08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01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80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97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81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95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01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5134-DA2B-46AA-AFA3-B4ADA4BC14A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01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5791" y="66649"/>
            <a:ext cx="1893779" cy="48226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94" y="559377"/>
            <a:ext cx="654056" cy="7706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CF535-F463-4461-9C3C-7458712337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CF535-F463-4461-9C3C-7458712337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452A-9DF1-4E3E-B0FF-95FAA9A3C673}" type="datetimeFigureOut">
              <a:rPr lang="de-DE" smtClean="0"/>
              <a:t>14.07.2019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B63C-5B31-41FB-B696-FCB679E5B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7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46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53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52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11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97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98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1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8" name="Rechteck 7"/>
          <p:cNvSpPr/>
          <p:nvPr userDrawn="1"/>
        </p:nvSpPr>
        <p:spPr>
          <a:xfrm>
            <a:off x="4320480" y="116632"/>
            <a:ext cx="4716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2847975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Stand: Mai 2019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CF535-F463-4461-9C3C-7458712337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01" y="6405543"/>
            <a:ext cx="190527" cy="26673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73" y="101198"/>
            <a:ext cx="505123" cy="59513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59444" y="163530"/>
            <a:ext cx="1893779" cy="48226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7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96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820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78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4126-B948-4883-87D6-0E095258A69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25287-D4AB-4D54-B306-4DA2B081CDD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Rechteck 2"/>
          <p:cNvSpPr/>
          <p:nvPr userDrawn="1"/>
        </p:nvSpPr>
        <p:spPr>
          <a:xfrm>
            <a:off x="4402156" y="116632"/>
            <a:ext cx="46440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79912" y="97312"/>
            <a:ext cx="5210325" cy="614703"/>
            <a:chOff x="3779912" y="97312"/>
            <a:chExt cx="5210325" cy="614703"/>
          </a:xfrm>
        </p:grpSpPr>
        <p:pic>
          <p:nvPicPr>
            <p:cNvPr id="11" name="Picture 2" descr="http://respon.se/fileadmin/pic/wappen_stadt_ingolstadt_3d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181" y="97312"/>
              <a:ext cx="504056" cy="61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 userDrawn="1"/>
          </p:nvSpPr>
          <p:spPr>
            <a:xfrm>
              <a:off x="3779912" y="143054"/>
              <a:ext cx="45224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0" dirty="0" smtClean="0">
                  <a:solidFill>
                    <a:srgbClr val="00B0F0"/>
                  </a:solidFill>
                </a:rPr>
                <a:t>EDV-Amt der Stadt Ingolstadt</a:t>
              </a:r>
              <a:r>
                <a:rPr lang="de-DE" sz="1400" b="0" baseline="0" dirty="0" smtClean="0">
                  <a:solidFill>
                    <a:srgbClr val="00B0F0"/>
                  </a:solidFill>
                </a:rPr>
                <a:t> – Abteilung Schulen</a:t>
              </a:r>
            </a:p>
            <a:p>
              <a:pPr algn="r"/>
              <a:r>
                <a:rPr lang="de-DE" sz="1400" b="0" baseline="0" dirty="0" err="1" smtClean="0">
                  <a:solidFill>
                    <a:srgbClr val="00B0F0"/>
                  </a:solidFill>
                </a:rPr>
                <a:t>asv</a:t>
              </a:r>
              <a:r>
                <a:rPr lang="de-DE" sz="1400" b="0" baseline="0" dirty="0" smtClean="0">
                  <a:solidFill>
                    <a:srgbClr val="00B0F0"/>
                  </a:solidFill>
                </a:rPr>
                <a:t>-Multiplikatoren für das Schulamt in der Stadt Ingolstadt</a:t>
              </a:r>
              <a:endParaRPr lang="de-DE" sz="1400" b="0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3C2DD-C06D-4AEA-B5A5-4CA2F8175CE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29D37-2EE2-40D4-8D8E-E2C3DCA047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5791" y="66649"/>
            <a:ext cx="1893779" cy="48226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Stand: Oktober 2015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A6931-F1CC-4311-ABF5-2DF9B741C97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CF535-F463-4461-9C3C-7458712337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2847975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Stand: Oktober 2015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8536-BD20-451A-8396-B547149C8C8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Mai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66CF535-F463-4461-9C3C-7458712337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5791" y="66649"/>
            <a:ext cx="1893779" cy="4822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94" y="559377"/>
            <a:ext cx="654056" cy="770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43" r:id="rId12"/>
  </p:sldLayoutIdLst>
  <p:transition spd="slow">
    <p:pull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Stand: Oktober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C55D-BF09-4B48-8B9B-893A37770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81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lder.tibs.at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lder.tibs.at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476">
            <a:off x="759570" y="4413421"/>
            <a:ext cx="1490662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0" y="1318465"/>
            <a:ext cx="9180512" cy="1200329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7200" b="1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Programmierbegriffe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3382"/>
            <a:ext cx="4788792" cy="36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" descr="Bildergebnis fÃ¼r scra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66" y="3160819"/>
            <a:ext cx="83185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fik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4530">
            <a:off x="6671796" y="4446168"/>
            <a:ext cx="61595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3" y="3718361"/>
            <a:ext cx="1689459" cy="126709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123809" y="4057757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urlz MT" panose="04040404050702020202" pitchFamily="82" charset="0"/>
              </a:rPr>
              <a:t>Elsa</a:t>
            </a:r>
            <a:endParaRPr lang="de-DE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310053" y="0"/>
            <a:ext cx="317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Bedingung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15616" y="1412776"/>
            <a:ext cx="7056784" cy="156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Bedingte Anweisung </a:t>
            </a:r>
            <a:r>
              <a:rPr lang="de-DE" sz="2800" b="1" u="sng" dirty="0" smtClean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Bedingung</a:t>
            </a:r>
            <a:endParaRPr lang="de-DE" sz="28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Programmabschnitt, der nur unter einer </a:t>
            </a:r>
            <a:r>
              <a:rPr lang="de-DE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bestimmten Bedingung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ausgeführt wird.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10053" y="3467779"/>
            <a:ext cx="547260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Wenn …., dann …</a:t>
            </a: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Wenn nicht …, dann …</a:t>
            </a: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Wenn …., dann …, sonst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42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67544" y="0"/>
            <a:ext cx="4195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Wiederholung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5576" y="1484784"/>
            <a:ext cx="7992888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Zählwiederholung</a:t>
            </a:r>
            <a:endParaRPr lang="de-DE" sz="24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Wiederholung beschreibt Abläufe in einem Programm, die mit einer </a:t>
            </a:r>
            <a:r>
              <a:rPr lang="de-DE" sz="2400" b="1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bestimmten Anzahl wiederholt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 sollen.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5576" y="3717032"/>
            <a:ext cx="7848872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Fortlaufende Wiederholung</a:t>
            </a:r>
            <a:endParaRPr lang="de-DE" sz="24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Fortlaufende Wiederholung beschreibt Abläufe in einem Programm, die mit einer </a:t>
            </a:r>
            <a:r>
              <a:rPr lang="de-DE" sz="2400" b="1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unbestimmten Anzahl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wiederholt werden sollen.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spricht auch von einer </a:t>
            </a:r>
            <a:r>
              <a:rPr lang="de-DE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(Dauer)Schleife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52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67544" y="0"/>
            <a:ext cx="4195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Wiederholung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7571" y="2831921"/>
            <a:ext cx="41263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Zählwiederholung: </a:t>
            </a:r>
            <a:endParaRPr lang="de-DE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7571" y="1700808"/>
            <a:ext cx="41263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Fortlaufende Wiederholung</a:t>
            </a:r>
            <a:endParaRPr lang="de-DE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7572" y="3951744"/>
            <a:ext cx="41263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Bedingte Wiederholung</a:t>
            </a:r>
            <a:endParaRPr lang="de-DE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27984" y="1687519"/>
            <a:ext cx="4608512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Befehl wird </a:t>
            </a:r>
            <a:r>
              <a:rPr lang="de-DE" sz="24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wieder ausgeführt 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dauerhaft</a:t>
            </a:r>
            <a:endParaRPr lang="de-D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27984" y="2814794"/>
            <a:ext cx="4608512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Befehl wird in einer bestimmten Anzahl wiederholt 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zählbar</a:t>
            </a:r>
            <a:endParaRPr lang="de-D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934617"/>
            <a:ext cx="4608512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Befehl wird wiederholt, wenn eine bestimmte </a:t>
            </a:r>
            <a:r>
              <a:rPr lang="de-DE" sz="24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Bedingung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erfüllt wird 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de-D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wenn, … dann …</a:t>
            </a:r>
            <a:endParaRPr lang="de-D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92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33861" y="0"/>
            <a:ext cx="392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Schachtelung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49102" y="1772816"/>
            <a:ext cx="7007274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Bedingte Wiederholung (Schachtelung)</a:t>
            </a:r>
            <a:endParaRPr lang="de-DE" sz="24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der Bedingten Wiederholung hängt die Ausführung einer Wiederholung vom Eintreten einer bestimmten Bedingung ab.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60343" y="0"/>
            <a:ext cx="2470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Variable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99592" y="1412776"/>
            <a:ext cx="7488832" cy="272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endParaRPr lang="de-DE" sz="24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Eine </a:t>
            </a:r>
            <a:r>
              <a:rPr lang="de-DE" sz="2400" b="1" dirty="0">
                <a:solidFill>
                  <a:srgbClr val="3399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Variable</a:t>
            </a:r>
            <a:r>
              <a:rPr lang="de-DE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ein abstrakter Behälter für eine Größe. Sie wird mit einem Namen, z. B. „a“, definiert. </a:t>
            </a:r>
            <a:endParaRPr lang="de-DE" sz="24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 </a:t>
            </a:r>
            <a:r>
              <a:rPr lang="de-DE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werden der Variablen Werte z. B. „1“ zugeordnet. Diese Werte können sich durch eine neue Zuweisung ändern. 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65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60343" y="0"/>
            <a:ext cx="2470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Variable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quarter" idx="4294967295"/>
          </p:nvPr>
        </p:nvSpPr>
        <p:spPr>
          <a:xfrm>
            <a:off x="251520" y="1196752"/>
            <a:ext cx="8300880" cy="49098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Platzhalter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können für </a:t>
            </a:r>
            <a:endParaRPr lang="de-DE" sz="2400" dirty="0" smtClean="0">
              <a:solidFill>
                <a:schemeClr val="tx1"/>
              </a:solidFill>
            </a:endParaRPr>
          </a:p>
          <a:p>
            <a:r>
              <a:rPr lang="de-DE" sz="2400" b="1" dirty="0" smtClean="0">
                <a:solidFill>
                  <a:schemeClr val="tx1"/>
                </a:solidFill>
              </a:rPr>
              <a:t>Zahlen</a:t>
            </a:r>
          </a:p>
          <a:p>
            <a:r>
              <a:rPr lang="de-DE" sz="2400" b="1" dirty="0" smtClean="0">
                <a:solidFill>
                  <a:schemeClr val="tx1"/>
                </a:solidFill>
              </a:rPr>
              <a:t>Zeichenketten</a:t>
            </a:r>
          </a:p>
          <a:p>
            <a:r>
              <a:rPr lang="de-DE" sz="2400" b="1" dirty="0" smtClean="0">
                <a:solidFill>
                  <a:schemeClr val="tx1"/>
                </a:solidFill>
              </a:rPr>
              <a:t>Farben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oder </a:t>
            </a:r>
            <a:endParaRPr lang="de-DE" sz="2400" dirty="0" smtClean="0">
              <a:solidFill>
                <a:schemeClr val="tx1"/>
              </a:solidFill>
            </a:endParaRPr>
          </a:p>
          <a:p>
            <a:r>
              <a:rPr lang="de-DE" sz="2400" b="1" dirty="0" smtClean="0">
                <a:solidFill>
                  <a:schemeClr val="tx1"/>
                </a:solidFill>
              </a:rPr>
              <a:t>Bilder</a:t>
            </a:r>
            <a:r>
              <a:rPr lang="de-DE" sz="2400" dirty="0" smtClean="0">
                <a:solidFill>
                  <a:schemeClr val="tx1"/>
                </a:solidFill>
              </a:rPr>
              <a:t> stehen.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Variablen (Platzhalter) können ihren </a:t>
            </a:r>
            <a:r>
              <a:rPr lang="de-DE" sz="2400" dirty="0">
                <a:solidFill>
                  <a:schemeClr val="tx1"/>
                </a:solidFill>
              </a:rPr>
              <a:t>Wert </a:t>
            </a:r>
            <a:r>
              <a:rPr lang="de-DE" sz="2400" b="1" dirty="0">
                <a:solidFill>
                  <a:schemeClr val="tx1"/>
                </a:solidFill>
              </a:rPr>
              <a:t>verändern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Der Wert ist veränderbar (variabel).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41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60343" y="0"/>
            <a:ext cx="2470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Variable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Inhaltsplatzhalter 2"/>
          <p:cNvSpPr>
            <a:spLocks noGrp="1"/>
          </p:cNvSpPr>
          <p:nvPr>
            <p:ph sz="quarter" idx="4294967295"/>
          </p:nvPr>
        </p:nvSpPr>
        <p:spPr>
          <a:xfrm>
            <a:off x="198376" y="1034036"/>
            <a:ext cx="8568952" cy="49098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Am einfachsten kannst du dir die Variable als eine </a:t>
            </a:r>
            <a:r>
              <a:rPr lang="de-DE" sz="2400" b="1" dirty="0" smtClean="0">
                <a:solidFill>
                  <a:schemeClr val="tx1"/>
                </a:solidFill>
              </a:rPr>
              <a:t>Box</a:t>
            </a:r>
            <a:r>
              <a:rPr lang="de-DE" sz="2400" dirty="0" smtClean="0">
                <a:solidFill>
                  <a:schemeClr val="tx1"/>
                </a:solidFill>
              </a:rPr>
              <a:t> vorstellen.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In diese Box können beispielsweise beliebige Nummernkarten gelegt werden. Anschließend werden diese Karten in der Box verarbeitet und später wieder herausgeholt werden.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5" name="Flussdiagramm: Magnetplattenspeicher 4"/>
          <p:cNvSpPr/>
          <p:nvPr/>
        </p:nvSpPr>
        <p:spPr>
          <a:xfrm>
            <a:off x="2782318" y="4154418"/>
            <a:ext cx="3167363" cy="193231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66990" y="4206177"/>
            <a:ext cx="2736340" cy="5089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 rot="165120">
            <a:off x="4333478" y="3598123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2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 rot="1531078">
            <a:off x="4541509" y="4084087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544310" y="3270612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8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865596" y="3526127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316321" y="3021219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9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971319" y="4014241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6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 rot="1532713">
            <a:off x="4218686" y="3848743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7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088002" y="4715134"/>
            <a:ext cx="1701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de-DE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bgerundetes Rechteck 16"/>
          <p:cNvSpPr/>
          <p:nvPr/>
        </p:nvSpPr>
        <p:spPr>
          <a:xfrm rot="19849963">
            <a:off x="4012907" y="4149850"/>
            <a:ext cx="333063" cy="5175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8580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60343" y="0"/>
            <a:ext cx="2470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Variable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69" y="4510646"/>
            <a:ext cx="1102362" cy="13175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047438" y="6348019"/>
            <a:ext cx="34836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/>
              <a:t>Grafik: https</a:t>
            </a:r>
            <a:r>
              <a:rPr lang="de-DE" sz="1050" dirty="0"/>
              <a:t>://openclipart.org/detail/287114/n-silla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07" y="4415419"/>
            <a:ext cx="1102362" cy="13175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1" y="4425653"/>
            <a:ext cx="1102362" cy="131756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28" y="4510646"/>
            <a:ext cx="1102362" cy="1317564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991287" y="3903274"/>
            <a:ext cx="1120974" cy="2011123"/>
            <a:chOff x="2158739" y="3203456"/>
            <a:chExt cx="1120974" cy="2011123"/>
          </a:xfrm>
        </p:grpSpPr>
        <p:sp>
          <p:nvSpPr>
            <p:cNvPr id="13" name="Ellipse 12"/>
            <p:cNvSpPr/>
            <p:nvPr/>
          </p:nvSpPr>
          <p:spPr>
            <a:xfrm rot="858730">
              <a:off x="2859326" y="3203456"/>
              <a:ext cx="353424" cy="45666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2158739" y="4299438"/>
              <a:ext cx="865815" cy="739100"/>
            </a:xfrm>
            <a:custGeom>
              <a:avLst/>
              <a:gdLst>
                <a:gd name="connsiteX0" fmla="*/ 865815 w 865815"/>
                <a:gd name="connsiteY0" fmla="*/ 0 h 739100"/>
                <a:gd name="connsiteX1" fmla="*/ 725138 w 865815"/>
                <a:gd name="connsiteY1" fmla="*/ 140677 h 739100"/>
                <a:gd name="connsiteX2" fmla="*/ 285523 w 865815"/>
                <a:gd name="connsiteY2" fmla="*/ 158262 h 739100"/>
                <a:gd name="connsiteX3" fmla="*/ 4169 w 865815"/>
                <a:gd name="connsiteY3" fmla="*/ 131885 h 739100"/>
                <a:gd name="connsiteX4" fmla="*/ 109676 w 865815"/>
                <a:gd name="connsiteY4" fmla="*/ 685800 h 739100"/>
                <a:gd name="connsiteX5" fmla="*/ 118469 w 865815"/>
                <a:gd name="connsiteY5" fmla="*/ 685800 h 73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815" h="739100">
                  <a:moveTo>
                    <a:pt x="865815" y="0"/>
                  </a:moveTo>
                  <a:cubicBezTo>
                    <a:pt x="843834" y="57150"/>
                    <a:pt x="821853" y="114300"/>
                    <a:pt x="725138" y="140677"/>
                  </a:cubicBezTo>
                  <a:cubicBezTo>
                    <a:pt x="628423" y="167054"/>
                    <a:pt x="405684" y="159727"/>
                    <a:pt x="285523" y="158262"/>
                  </a:cubicBezTo>
                  <a:cubicBezTo>
                    <a:pt x="165362" y="156797"/>
                    <a:pt x="33477" y="43962"/>
                    <a:pt x="4169" y="131885"/>
                  </a:cubicBezTo>
                  <a:cubicBezTo>
                    <a:pt x="-25139" y="219808"/>
                    <a:pt x="109676" y="685800"/>
                    <a:pt x="109676" y="685800"/>
                  </a:cubicBezTo>
                  <a:cubicBezTo>
                    <a:pt x="128726" y="778119"/>
                    <a:pt x="123597" y="731959"/>
                    <a:pt x="118469" y="685800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329962" y="3715601"/>
              <a:ext cx="949751" cy="498844"/>
            </a:xfrm>
            <a:custGeom>
              <a:avLst/>
              <a:gdLst>
                <a:gd name="connsiteX0" fmla="*/ 0 w 949751"/>
                <a:gd name="connsiteY0" fmla="*/ 258522 h 498844"/>
                <a:gd name="connsiteX1" fmla="*/ 202223 w 949751"/>
                <a:gd name="connsiteY1" fmla="*/ 267314 h 498844"/>
                <a:gd name="connsiteX2" fmla="*/ 509953 w 949751"/>
                <a:gd name="connsiteY2" fmla="*/ 21130 h 498844"/>
                <a:gd name="connsiteX3" fmla="*/ 668215 w 949751"/>
                <a:gd name="connsiteY3" fmla="*/ 21130 h 498844"/>
                <a:gd name="connsiteX4" fmla="*/ 949569 w 949751"/>
                <a:gd name="connsiteY4" fmla="*/ 91468 h 498844"/>
                <a:gd name="connsiteX5" fmla="*/ 624253 w 949751"/>
                <a:gd name="connsiteY5" fmla="*/ 284899 h 498844"/>
                <a:gd name="connsiteX6" fmla="*/ 378069 w 949751"/>
                <a:gd name="connsiteY6" fmla="*/ 469537 h 498844"/>
                <a:gd name="connsiteX7" fmla="*/ 351692 w 949751"/>
                <a:gd name="connsiteY7" fmla="*/ 495914 h 4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751" h="498844">
                  <a:moveTo>
                    <a:pt x="0" y="258522"/>
                  </a:moveTo>
                  <a:cubicBezTo>
                    <a:pt x="58615" y="282700"/>
                    <a:pt x="117231" y="306879"/>
                    <a:pt x="202223" y="267314"/>
                  </a:cubicBezTo>
                  <a:cubicBezTo>
                    <a:pt x="287215" y="227749"/>
                    <a:pt x="432288" y="62161"/>
                    <a:pt x="509953" y="21130"/>
                  </a:cubicBezTo>
                  <a:cubicBezTo>
                    <a:pt x="587618" y="-19901"/>
                    <a:pt x="594946" y="9407"/>
                    <a:pt x="668215" y="21130"/>
                  </a:cubicBezTo>
                  <a:cubicBezTo>
                    <a:pt x="741484" y="32853"/>
                    <a:pt x="956896" y="47507"/>
                    <a:pt x="949569" y="91468"/>
                  </a:cubicBezTo>
                  <a:cubicBezTo>
                    <a:pt x="942242" y="135429"/>
                    <a:pt x="719503" y="221888"/>
                    <a:pt x="624253" y="284899"/>
                  </a:cubicBezTo>
                  <a:cubicBezTo>
                    <a:pt x="529003" y="347910"/>
                    <a:pt x="378069" y="469537"/>
                    <a:pt x="378069" y="469537"/>
                  </a:cubicBezTo>
                  <a:cubicBezTo>
                    <a:pt x="332642" y="504706"/>
                    <a:pt x="342167" y="500310"/>
                    <a:pt x="351692" y="49591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246104" y="3696714"/>
              <a:ext cx="803862" cy="1517865"/>
            </a:xfrm>
            <a:custGeom>
              <a:avLst/>
              <a:gdLst>
                <a:gd name="connsiteX0" fmla="*/ 783022 w 803862"/>
                <a:gd name="connsiteY0" fmla="*/ 0 h 1517865"/>
                <a:gd name="connsiteX1" fmla="*/ 783022 w 803862"/>
                <a:gd name="connsiteY1" fmla="*/ 492369 h 1517865"/>
                <a:gd name="connsiteX2" fmla="*/ 783022 w 803862"/>
                <a:gd name="connsiteY2" fmla="*/ 773723 h 1517865"/>
                <a:gd name="connsiteX3" fmla="*/ 501668 w 803862"/>
                <a:gd name="connsiteY3" fmla="*/ 861646 h 1517865"/>
                <a:gd name="connsiteX4" fmla="*/ 132391 w 803862"/>
                <a:gd name="connsiteY4" fmla="*/ 896816 h 1517865"/>
                <a:gd name="connsiteX5" fmla="*/ 9299 w 803862"/>
                <a:gd name="connsiteY5" fmla="*/ 1468316 h 1517865"/>
                <a:gd name="connsiteX6" fmla="*/ 18091 w 803862"/>
                <a:gd name="connsiteY6" fmla="*/ 1450731 h 151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862" h="1517865">
                  <a:moveTo>
                    <a:pt x="783022" y="0"/>
                  </a:moveTo>
                  <a:lnTo>
                    <a:pt x="783022" y="492369"/>
                  </a:lnTo>
                  <a:cubicBezTo>
                    <a:pt x="783022" y="621323"/>
                    <a:pt x="829914" y="712177"/>
                    <a:pt x="783022" y="773723"/>
                  </a:cubicBezTo>
                  <a:cubicBezTo>
                    <a:pt x="736130" y="835269"/>
                    <a:pt x="610106" y="841131"/>
                    <a:pt x="501668" y="861646"/>
                  </a:cubicBezTo>
                  <a:cubicBezTo>
                    <a:pt x="393229" y="882162"/>
                    <a:pt x="214452" y="795704"/>
                    <a:pt x="132391" y="896816"/>
                  </a:cubicBezTo>
                  <a:cubicBezTo>
                    <a:pt x="50330" y="997928"/>
                    <a:pt x="28349" y="1375997"/>
                    <a:pt x="9299" y="1468316"/>
                  </a:cubicBezTo>
                  <a:cubicBezTo>
                    <a:pt x="-9751" y="1560635"/>
                    <a:pt x="4170" y="1505683"/>
                    <a:pt x="18091" y="1450731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235148" y="3817087"/>
            <a:ext cx="1120974" cy="2011123"/>
            <a:chOff x="2158739" y="3203456"/>
            <a:chExt cx="1120974" cy="2011123"/>
          </a:xfrm>
        </p:grpSpPr>
        <p:sp>
          <p:nvSpPr>
            <p:cNvPr id="18" name="Ellipse 17"/>
            <p:cNvSpPr/>
            <p:nvPr/>
          </p:nvSpPr>
          <p:spPr>
            <a:xfrm rot="858730">
              <a:off x="2859326" y="3203456"/>
              <a:ext cx="353424" cy="45666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2158739" y="4299438"/>
              <a:ext cx="865815" cy="739100"/>
            </a:xfrm>
            <a:custGeom>
              <a:avLst/>
              <a:gdLst>
                <a:gd name="connsiteX0" fmla="*/ 865815 w 865815"/>
                <a:gd name="connsiteY0" fmla="*/ 0 h 739100"/>
                <a:gd name="connsiteX1" fmla="*/ 725138 w 865815"/>
                <a:gd name="connsiteY1" fmla="*/ 140677 h 739100"/>
                <a:gd name="connsiteX2" fmla="*/ 285523 w 865815"/>
                <a:gd name="connsiteY2" fmla="*/ 158262 h 739100"/>
                <a:gd name="connsiteX3" fmla="*/ 4169 w 865815"/>
                <a:gd name="connsiteY3" fmla="*/ 131885 h 739100"/>
                <a:gd name="connsiteX4" fmla="*/ 109676 w 865815"/>
                <a:gd name="connsiteY4" fmla="*/ 685800 h 739100"/>
                <a:gd name="connsiteX5" fmla="*/ 118469 w 865815"/>
                <a:gd name="connsiteY5" fmla="*/ 685800 h 73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815" h="739100">
                  <a:moveTo>
                    <a:pt x="865815" y="0"/>
                  </a:moveTo>
                  <a:cubicBezTo>
                    <a:pt x="843834" y="57150"/>
                    <a:pt x="821853" y="114300"/>
                    <a:pt x="725138" y="140677"/>
                  </a:cubicBezTo>
                  <a:cubicBezTo>
                    <a:pt x="628423" y="167054"/>
                    <a:pt x="405684" y="159727"/>
                    <a:pt x="285523" y="158262"/>
                  </a:cubicBezTo>
                  <a:cubicBezTo>
                    <a:pt x="165362" y="156797"/>
                    <a:pt x="33477" y="43962"/>
                    <a:pt x="4169" y="131885"/>
                  </a:cubicBezTo>
                  <a:cubicBezTo>
                    <a:pt x="-25139" y="219808"/>
                    <a:pt x="109676" y="685800"/>
                    <a:pt x="109676" y="685800"/>
                  </a:cubicBezTo>
                  <a:cubicBezTo>
                    <a:pt x="128726" y="778119"/>
                    <a:pt x="123597" y="731959"/>
                    <a:pt x="118469" y="685800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2329962" y="3715601"/>
              <a:ext cx="949751" cy="498844"/>
            </a:xfrm>
            <a:custGeom>
              <a:avLst/>
              <a:gdLst>
                <a:gd name="connsiteX0" fmla="*/ 0 w 949751"/>
                <a:gd name="connsiteY0" fmla="*/ 258522 h 498844"/>
                <a:gd name="connsiteX1" fmla="*/ 202223 w 949751"/>
                <a:gd name="connsiteY1" fmla="*/ 267314 h 498844"/>
                <a:gd name="connsiteX2" fmla="*/ 509953 w 949751"/>
                <a:gd name="connsiteY2" fmla="*/ 21130 h 498844"/>
                <a:gd name="connsiteX3" fmla="*/ 668215 w 949751"/>
                <a:gd name="connsiteY3" fmla="*/ 21130 h 498844"/>
                <a:gd name="connsiteX4" fmla="*/ 949569 w 949751"/>
                <a:gd name="connsiteY4" fmla="*/ 91468 h 498844"/>
                <a:gd name="connsiteX5" fmla="*/ 624253 w 949751"/>
                <a:gd name="connsiteY5" fmla="*/ 284899 h 498844"/>
                <a:gd name="connsiteX6" fmla="*/ 378069 w 949751"/>
                <a:gd name="connsiteY6" fmla="*/ 469537 h 498844"/>
                <a:gd name="connsiteX7" fmla="*/ 351692 w 949751"/>
                <a:gd name="connsiteY7" fmla="*/ 495914 h 4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751" h="498844">
                  <a:moveTo>
                    <a:pt x="0" y="258522"/>
                  </a:moveTo>
                  <a:cubicBezTo>
                    <a:pt x="58615" y="282700"/>
                    <a:pt x="117231" y="306879"/>
                    <a:pt x="202223" y="267314"/>
                  </a:cubicBezTo>
                  <a:cubicBezTo>
                    <a:pt x="287215" y="227749"/>
                    <a:pt x="432288" y="62161"/>
                    <a:pt x="509953" y="21130"/>
                  </a:cubicBezTo>
                  <a:cubicBezTo>
                    <a:pt x="587618" y="-19901"/>
                    <a:pt x="594946" y="9407"/>
                    <a:pt x="668215" y="21130"/>
                  </a:cubicBezTo>
                  <a:cubicBezTo>
                    <a:pt x="741484" y="32853"/>
                    <a:pt x="956896" y="47507"/>
                    <a:pt x="949569" y="91468"/>
                  </a:cubicBezTo>
                  <a:cubicBezTo>
                    <a:pt x="942242" y="135429"/>
                    <a:pt x="719503" y="221888"/>
                    <a:pt x="624253" y="284899"/>
                  </a:cubicBezTo>
                  <a:cubicBezTo>
                    <a:pt x="529003" y="347910"/>
                    <a:pt x="378069" y="469537"/>
                    <a:pt x="378069" y="469537"/>
                  </a:cubicBezTo>
                  <a:cubicBezTo>
                    <a:pt x="332642" y="504706"/>
                    <a:pt x="342167" y="500310"/>
                    <a:pt x="351692" y="49591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2246104" y="3696714"/>
              <a:ext cx="803862" cy="1517865"/>
            </a:xfrm>
            <a:custGeom>
              <a:avLst/>
              <a:gdLst>
                <a:gd name="connsiteX0" fmla="*/ 783022 w 803862"/>
                <a:gd name="connsiteY0" fmla="*/ 0 h 1517865"/>
                <a:gd name="connsiteX1" fmla="*/ 783022 w 803862"/>
                <a:gd name="connsiteY1" fmla="*/ 492369 h 1517865"/>
                <a:gd name="connsiteX2" fmla="*/ 783022 w 803862"/>
                <a:gd name="connsiteY2" fmla="*/ 773723 h 1517865"/>
                <a:gd name="connsiteX3" fmla="*/ 501668 w 803862"/>
                <a:gd name="connsiteY3" fmla="*/ 861646 h 1517865"/>
                <a:gd name="connsiteX4" fmla="*/ 132391 w 803862"/>
                <a:gd name="connsiteY4" fmla="*/ 896816 h 1517865"/>
                <a:gd name="connsiteX5" fmla="*/ 9299 w 803862"/>
                <a:gd name="connsiteY5" fmla="*/ 1468316 h 1517865"/>
                <a:gd name="connsiteX6" fmla="*/ 18091 w 803862"/>
                <a:gd name="connsiteY6" fmla="*/ 1450731 h 151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862" h="1517865">
                  <a:moveTo>
                    <a:pt x="783022" y="0"/>
                  </a:moveTo>
                  <a:lnTo>
                    <a:pt x="783022" y="492369"/>
                  </a:lnTo>
                  <a:cubicBezTo>
                    <a:pt x="783022" y="621323"/>
                    <a:pt x="829914" y="712177"/>
                    <a:pt x="783022" y="773723"/>
                  </a:cubicBezTo>
                  <a:cubicBezTo>
                    <a:pt x="736130" y="835269"/>
                    <a:pt x="610106" y="841131"/>
                    <a:pt x="501668" y="861646"/>
                  </a:cubicBezTo>
                  <a:cubicBezTo>
                    <a:pt x="393229" y="882162"/>
                    <a:pt x="214452" y="795704"/>
                    <a:pt x="132391" y="896816"/>
                  </a:cubicBezTo>
                  <a:cubicBezTo>
                    <a:pt x="50330" y="997928"/>
                    <a:pt x="28349" y="1375997"/>
                    <a:pt x="9299" y="1468316"/>
                  </a:cubicBezTo>
                  <a:cubicBezTo>
                    <a:pt x="-9751" y="1560635"/>
                    <a:pt x="4170" y="1505683"/>
                    <a:pt x="18091" y="1450731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516216" y="3861048"/>
            <a:ext cx="1120974" cy="2011123"/>
            <a:chOff x="2158739" y="3203456"/>
            <a:chExt cx="1120974" cy="2011123"/>
          </a:xfrm>
        </p:grpSpPr>
        <p:sp>
          <p:nvSpPr>
            <p:cNvPr id="23" name="Ellipse 22"/>
            <p:cNvSpPr/>
            <p:nvPr/>
          </p:nvSpPr>
          <p:spPr>
            <a:xfrm rot="858730">
              <a:off x="2859326" y="3203456"/>
              <a:ext cx="353424" cy="45666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2158739" y="4299438"/>
              <a:ext cx="865815" cy="739100"/>
            </a:xfrm>
            <a:custGeom>
              <a:avLst/>
              <a:gdLst>
                <a:gd name="connsiteX0" fmla="*/ 865815 w 865815"/>
                <a:gd name="connsiteY0" fmla="*/ 0 h 739100"/>
                <a:gd name="connsiteX1" fmla="*/ 725138 w 865815"/>
                <a:gd name="connsiteY1" fmla="*/ 140677 h 739100"/>
                <a:gd name="connsiteX2" fmla="*/ 285523 w 865815"/>
                <a:gd name="connsiteY2" fmla="*/ 158262 h 739100"/>
                <a:gd name="connsiteX3" fmla="*/ 4169 w 865815"/>
                <a:gd name="connsiteY3" fmla="*/ 131885 h 739100"/>
                <a:gd name="connsiteX4" fmla="*/ 109676 w 865815"/>
                <a:gd name="connsiteY4" fmla="*/ 685800 h 739100"/>
                <a:gd name="connsiteX5" fmla="*/ 118469 w 865815"/>
                <a:gd name="connsiteY5" fmla="*/ 685800 h 73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815" h="739100">
                  <a:moveTo>
                    <a:pt x="865815" y="0"/>
                  </a:moveTo>
                  <a:cubicBezTo>
                    <a:pt x="843834" y="57150"/>
                    <a:pt x="821853" y="114300"/>
                    <a:pt x="725138" y="140677"/>
                  </a:cubicBezTo>
                  <a:cubicBezTo>
                    <a:pt x="628423" y="167054"/>
                    <a:pt x="405684" y="159727"/>
                    <a:pt x="285523" y="158262"/>
                  </a:cubicBezTo>
                  <a:cubicBezTo>
                    <a:pt x="165362" y="156797"/>
                    <a:pt x="33477" y="43962"/>
                    <a:pt x="4169" y="131885"/>
                  </a:cubicBezTo>
                  <a:cubicBezTo>
                    <a:pt x="-25139" y="219808"/>
                    <a:pt x="109676" y="685800"/>
                    <a:pt x="109676" y="685800"/>
                  </a:cubicBezTo>
                  <a:cubicBezTo>
                    <a:pt x="128726" y="778119"/>
                    <a:pt x="123597" y="731959"/>
                    <a:pt x="118469" y="685800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2329962" y="3715601"/>
              <a:ext cx="949751" cy="498844"/>
            </a:xfrm>
            <a:custGeom>
              <a:avLst/>
              <a:gdLst>
                <a:gd name="connsiteX0" fmla="*/ 0 w 949751"/>
                <a:gd name="connsiteY0" fmla="*/ 258522 h 498844"/>
                <a:gd name="connsiteX1" fmla="*/ 202223 w 949751"/>
                <a:gd name="connsiteY1" fmla="*/ 267314 h 498844"/>
                <a:gd name="connsiteX2" fmla="*/ 509953 w 949751"/>
                <a:gd name="connsiteY2" fmla="*/ 21130 h 498844"/>
                <a:gd name="connsiteX3" fmla="*/ 668215 w 949751"/>
                <a:gd name="connsiteY3" fmla="*/ 21130 h 498844"/>
                <a:gd name="connsiteX4" fmla="*/ 949569 w 949751"/>
                <a:gd name="connsiteY4" fmla="*/ 91468 h 498844"/>
                <a:gd name="connsiteX5" fmla="*/ 624253 w 949751"/>
                <a:gd name="connsiteY5" fmla="*/ 284899 h 498844"/>
                <a:gd name="connsiteX6" fmla="*/ 378069 w 949751"/>
                <a:gd name="connsiteY6" fmla="*/ 469537 h 498844"/>
                <a:gd name="connsiteX7" fmla="*/ 351692 w 949751"/>
                <a:gd name="connsiteY7" fmla="*/ 495914 h 4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751" h="498844">
                  <a:moveTo>
                    <a:pt x="0" y="258522"/>
                  </a:moveTo>
                  <a:cubicBezTo>
                    <a:pt x="58615" y="282700"/>
                    <a:pt x="117231" y="306879"/>
                    <a:pt x="202223" y="267314"/>
                  </a:cubicBezTo>
                  <a:cubicBezTo>
                    <a:pt x="287215" y="227749"/>
                    <a:pt x="432288" y="62161"/>
                    <a:pt x="509953" y="21130"/>
                  </a:cubicBezTo>
                  <a:cubicBezTo>
                    <a:pt x="587618" y="-19901"/>
                    <a:pt x="594946" y="9407"/>
                    <a:pt x="668215" y="21130"/>
                  </a:cubicBezTo>
                  <a:cubicBezTo>
                    <a:pt x="741484" y="32853"/>
                    <a:pt x="956896" y="47507"/>
                    <a:pt x="949569" y="91468"/>
                  </a:cubicBezTo>
                  <a:cubicBezTo>
                    <a:pt x="942242" y="135429"/>
                    <a:pt x="719503" y="221888"/>
                    <a:pt x="624253" y="284899"/>
                  </a:cubicBezTo>
                  <a:cubicBezTo>
                    <a:pt x="529003" y="347910"/>
                    <a:pt x="378069" y="469537"/>
                    <a:pt x="378069" y="469537"/>
                  </a:cubicBezTo>
                  <a:cubicBezTo>
                    <a:pt x="332642" y="504706"/>
                    <a:pt x="342167" y="500310"/>
                    <a:pt x="351692" y="495914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2246104" y="3696714"/>
              <a:ext cx="803862" cy="1517865"/>
            </a:xfrm>
            <a:custGeom>
              <a:avLst/>
              <a:gdLst>
                <a:gd name="connsiteX0" fmla="*/ 783022 w 803862"/>
                <a:gd name="connsiteY0" fmla="*/ 0 h 1517865"/>
                <a:gd name="connsiteX1" fmla="*/ 783022 w 803862"/>
                <a:gd name="connsiteY1" fmla="*/ 492369 h 1517865"/>
                <a:gd name="connsiteX2" fmla="*/ 783022 w 803862"/>
                <a:gd name="connsiteY2" fmla="*/ 773723 h 1517865"/>
                <a:gd name="connsiteX3" fmla="*/ 501668 w 803862"/>
                <a:gd name="connsiteY3" fmla="*/ 861646 h 1517865"/>
                <a:gd name="connsiteX4" fmla="*/ 132391 w 803862"/>
                <a:gd name="connsiteY4" fmla="*/ 896816 h 1517865"/>
                <a:gd name="connsiteX5" fmla="*/ 9299 w 803862"/>
                <a:gd name="connsiteY5" fmla="*/ 1468316 h 1517865"/>
                <a:gd name="connsiteX6" fmla="*/ 18091 w 803862"/>
                <a:gd name="connsiteY6" fmla="*/ 1450731 h 151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862" h="1517865">
                  <a:moveTo>
                    <a:pt x="783022" y="0"/>
                  </a:moveTo>
                  <a:lnTo>
                    <a:pt x="783022" y="492369"/>
                  </a:lnTo>
                  <a:cubicBezTo>
                    <a:pt x="783022" y="621323"/>
                    <a:pt x="829914" y="712177"/>
                    <a:pt x="783022" y="773723"/>
                  </a:cubicBezTo>
                  <a:cubicBezTo>
                    <a:pt x="736130" y="835269"/>
                    <a:pt x="610106" y="841131"/>
                    <a:pt x="501668" y="861646"/>
                  </a:cubicBezTo>
                  <a:cubicBezTo>
                    <a:pt x="393229" y="882162"/>
                    <a:pt x="214452" y="795704"/>
                    <a:pt x="132391" y="896816"/>
                  </a:cubicBezTo>
                  <a:cubicBezTo>
                    <a:pt x="50330" y="997928"/>
                    <a:pt x="28349" y="1375997"/>
                    <a:pt x="9299" y="1468316"/>
                  </a:cubicBezTo>
                  <a:cubicBezTo>
                    <a:pt x="-9751" y="1560635"/>
                    <a:pt x="4170" y="1505683"/>
                    <a:pt x="18091" y="1450731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Pfeil nach links 26"/>
          <p:cNvSpPr/>
          <p:nvPr/>
        </p:nvSpPr>
        <p:spPr>
          <a:xfrm>
            <a:off x="6140783" y="4664841"/>
            <a:ext cx="517136" cy="39771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652647" y="3903878"/>
            <a:ext cx="1406483" cy="20560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haltsplatzhalter 2"/>
          <p:cNvSpPr>
            <a:spLocks noGrp="1"/>
          </p:cNvSpPr>
          <p:nvPr>
            <p:ph sz="quarter" idx="4294967295"/>
          </p:nvPr>
        </p:nvSpPr>
        <p:spPr>
          <a:xfrm>
            <a:off x="300977" y="1178247"/>
            <a:ext cx="8703340" cy="49098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 smtClean="0"/>
              <a:t>Variable kann auch </a:t>
            </a:r>
            <a:r>
              <a:rPr lang="de-DE" sz="2400" b="1" dirty="0" smtClean="0">
                <a:solidFill>
                  <a:srgbClr val="00B050"/>
                </a:solidFill>
              </a:rPr>
              <a:t>Platzhalter</a:t>
            </a:r>
            <a:r>
              <a:rPr lang="de-DE" sz="2400" b="1" dirty="0" smtClean="0"/>
              <a:t> genannt werden.</a:t>
            </a:r>
          </a:p>
          <a:p>
            <a:pPr marL="0" indent="0">
              <a:buNone/>
            </a:pPr>
            <a:r>
              <a:rPr lang="de-DE" sz="2400" dirty="0" smtClean="0"/>
              <a:t>Beim </a:t>
            </a:r>
            <a:r>
              <a:rPr lang="de-DE" sz="2400" dirty="0" smtClean="0"/>
              <a:t>Spiel „Mein rechter, rechter Platz ist leer!“ Kannst du dir den </a:t>
            </a:r>
            <a:r>
              <a:rPr lang="de-DE" sz="2400" b="1" dirty="0" smtClean="0"/>
              <a:t>freien</a:t>
            </a:r>
            <a:r>
              <a:rPr lang="de-DE" sz="2400" dirty="0" smtClean="0"/>
              <a:t> </a:t>
            </a:r>
            <a:r>
              <a:rPr lang="de-DE" sz="2400" b="1" dirty="0" smtClean="0"/>
              <a:t>Platz (Stuhl) </a:t>
            </a:r>
            <a:r>
              <a:rPr lang="de-DE" sz="2400" dirty="0" smtClean="0"/>
              <a:t>neben dir auch als </a:t>
            </a:r>
            <a:r>
              <a:rPr lang="de-DE" sz="2400" b="1" dirty="0" smtClean="0"/>
              <a:t>Variable (Platzhalter) </a:t>
            </a:r>
            <a:r>
              <a:rPr lang="de-DE" sz="2400" dirty="0" smtClean="0"/>
              <a:t>vorstellen. </a:t>
            </a:r>
            <a:br>
              <a:rPr lang="de-DE" sz="2400" dirty="0" smtClean="0"/>
            </a:br>
            <a:r>
              <a:rPr lang="de-DE" sz="2400" dirty="0" smtClean="0"/>
              <a:t>Hier </a:t>
            </a:r>
            <a:r>
              <a:rPr lang="de-DE" sz="2400" b="1" dirty="0" smtClean="0"/>
              <a:t>ändert</a:t>
            </a:r>
            <a:r>
              <a:rPr lang="de-DE" sz="2400" dirty="0" smtClean="0"/>
              <a:t> sich immer die Person, die auf dem Stuhl sitzt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endParaRPr lang="de-DE" sz="2400" dirty="0"/>
          </a:p>
          <a:p>
            <a:pPr marL="0" indent="0">
              <a:buNone/>
            </a:pPr>
            <a:endParaRPr lang="de-DE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4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330736" y="0"/>
            <a:ext cx="3129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Programm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3568" y="1628800"/>
            <a:ext cx="7920880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</a:t>
            </a:r>
            <a:r>
              <a:rPr lang="de-DE" sz="2400" b="1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2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</a:t>
            </a:r>
            <a:r>
              <a:rPr lang="de-DE" sz="2400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besteht aus einem Algorithmus, also einer systematischen Aufeinanderfolge von Anweisungen, Sequenzen, Wiederholungen und Bedingungen. </a:t>
            </a: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Damit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Algorithmus zu einem Programm wird, muss noch eine </a:t>
            </a: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Eingabe- bzw. eine Ausgabestruktur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oft auch eine Variable ergänzt werden.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6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pPr>
              <a:defRPr/>
            </a:pPr>
            <a:fld id="{8AE182DF-0957-4755-BBC4-68B02EA3100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" y="1019366"/>
            <a:ext cx="5487166" cy="582058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49362" y="-75212"/>
            <a:ext cx="264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Lehrplan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683568" y="4769444"/>
            <a:ext cx="1800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V="1">
            <a:off x="2411760" y="6356350"/>
            <a:ext cx="2304256" cy="1733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83568" y="6634296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 rot="1378967">
            <a:off x="4678849" y="2995840"/>
            <a:ext cx="41160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Informatik 5 und 6</a:t>
            </a:r>
          </a:p>
          <a:p>
            <a:pPr algn="ctr"/>
            <a:r>
              <a:rPr lang="de-DE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identisch</a:t>
            </a:r>
            <a:endParaRPr lang="de-DE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726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48" y="1126511"/>
            <a:ext cx="6686909" cy="531237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pPr>
              <a:defRPr/>
            </a:pPr>
            <a:fld id="{8AE182DF-0957-4755-BBC4-68B02EA3100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>
            <a:off x="4143823" y="3896112"/>
            <a:ext cx="11443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6876256" y="5552296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83568" y="6634296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3249362" y="-75212"/>
            <a:ext cx="264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Lehrplan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590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1520" y="-34269"/>
            <a:ext cx="23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Begriffe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1628800"/>
            <a:ext cx="8892480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Algorithmus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«Ein Algorithmus ist ein Verfahren mit einer präzisen </a:t>
            </a: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d.h. in einer genau festgelegten Sprache abgefassten) endlichen Beschreibung unter Verwendung effektiver </a:t>
            </a: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heißt tatsächlich ausführbarer) </a:t>
            </a:r>
            <a:endParaRPr lang="de-DE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elementarer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(Verarbeitungs-)Schritte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b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(aus: </a:t>
            </a:r>
            <a:r>
              <a:rPr lang="de-DE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AlgoKids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50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2" y="15878"/>
            <a:ext cx="3615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Algorithmus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624" y="15567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7030A0"/>
                </a:solidFill>
              </a:rPr>
              <a:t>Algorithmus</a:t>
            </a:r>
            <a:r>
              <a:rPr lang="de-DE" sz="2400" b="1" dirty="0"/>
              <a:t> eine </a:t>
            </a:r>
            <a:r>
              <a:rPr lang="de-DE" sz="2400" b="1" dirty="0">
                <a:solidFill>
                  <a:srgbClr val="FF0000"/>
                </a:solidFill>
              </a:rPr>
              <a:t>Reihe von Anweisungen</a:t>
            </a:r>
            <a:r>
              <a:rPr lang="de-DE" sz="2400" b="1" dirty="0"/>
              <a:t>, </a:t>
            </a:r>
            <a:endParaRPr lang="de-DE" sz="2400" b="1" dirty="0" smtClean="0"/>
          </a:p>
          <a:p>
            <a:r>
              <a:rPr lang="de-DE" sz="2400" b="1" dirty="0" smtClean="0"/>
              <a:t>die </a:t>
            </a:r>
            <a:r>
              <a:rPr lang="de-DE" sz="2400" b="1" dirty="0"/>
              <a:t>Schritt für Schritt ausgeführt werden, </a:t>
            </a:r>
            <a:endParaRPr lang="de-DE" sz="2400" b="1" dirty="0" smtClean="0"/>
          </a:p>
          <a:p>
            <a:r>
              <a:rPr lang="de-DE" sz="2400" b="1" dirty="0" smtClean="0"/>
              <a:t>um </a:t>
            </a:r>
            <a:r>
              <a:rPr lang="de-DE" sz="2400" b="1" dirty="0"/>
              <a:t>eine Aufgabe oder ein Problem zu lösen.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3991694" y="4439826"/>
            <a:ext cx="576064" cy="352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4" y="3739591"/>
            <a:ext cx="876278" cy="1597772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>
          <a:xfrm>
            <a:off x="1713102" y="4439827"/>
            <a:ext cx="576064" cy="352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200" y="3795844"/>
            <a:ext cx="1658492" cy="148526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252314"/>
            <a:ext cx="4128827" cy="257232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154709" y="648323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Bildnachweis: </a:t>
            </a:r>
            <a:r>
              <a:rPr lang="de-DE" sz="1400" dirty="0">
                <a:hlinkClick r:id="rId6"/>
              </a:rPr>
              <a:t>https://</a:t>
            </a:r>
            <a:r>
              <a:rPr lang="de-DE" sz="1400" dirty="0" smtClean="0">
                <a:hlinkClick r:id="rId6"/>
              </a:rPr>
              <a:t>bilder.tibs.at</a:t>
            </a:r>
            <a:r>
              <a:rPr lang="de-DE" sz="1400" dirty="0" smtClean="0"/>
              <a:t> (</a:t>
            </a:r>
            <a:r>
              <a:rPr lang="de-DE" sz="1400" dirty="0"/>
              <a:t>Creative </a:t>
            </a:r>
            <a:r>
              <a:rPr lang="de-DE" sz="1400" dirty="0" err="1"/>
              <a:t>Commons</a:t>
            </a:r>
            <a:r>
              <a:rPr lang="de-DE" sz="1400" dirty="0"/>
              <a:t> </a:t>
            </a:r>
            <a:r>
              <a:rPr lang="de-DE" sz="1400" dirty="0" smtClean="0"/>
              <a:t>Lizenz) </a:t>
            </a:r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4997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2" y="15878"/>
            <a:ext cx="3615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Algorithmus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536" y="2139537"/>
            <a:ext cx="8401400" cy="3970318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Beispiele </a:t>
            </a:r>
          </a:p>
          <a:p>
            <a:r>
              <a:rPr lang="de-DE" sz="2800" b="1" dirty="0" smtClean="0">
                <a:solidFill>
                  <a:srgbClr val="339933"/>
                </a:solidFill>
              </a:rPr>
              <a:t>Pasta-Gericht oder Kuchen backen</a:t>
            </a:r>
            <a:endParaRPr lang="de-DE" sz="28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dirty="0" smtClean="0"/>
              <a:t>Wenn </a:t>
            </a:r>
            <a:r>
              <a:rPr lang="de-DE" sz="2400" dirty="0"/>
              <a:t>du </a:t>
            </a:r>
            <a:r>
              <a:rPr lang="de-DE" sz="2400" dirty="0" smtClean="0"/>
              <a:t>genau nach der </a:t>
            </a:r>
            <a:r>
              <a:rPr lang="de-DE" sz="2400" b="1" dirty="0" smtClean="0"/>
              <a:t>Kochanleitung</a:t>
            </a:r>
            <a:r>
              <a:rPr lang="de-DE" sz="2400" dirty="0" smtClean="0"/>
              <a:t> vorgehst, wird das Gericht gelingen.</a:t>
            </a:r>
          </a:p>
          <a:p>
            <a:r>
              <a:rPr lang="de-DE" sz="2800" b="1" dirty="0" smtClean="0">
                <a:solidFill>
                  <a:srgbClr val="339933"/>
                </a:solidFill>
              </a:rPr>
              <a:t>Navi </a:t>
            </a:r>
            <a:r>
              <a:rPr lang="de-DE" sz="2800" b="1" dirty="0">
                <a:solidFill>
                  <a:srgbClr val="339933"/>
                </a:solidFill>
              </a:rPr>
              <a:t>im Auto</a:t>
            </a:r>
            <a:endParaRPr lang="de-DE" sz="2800" b="1" dirty="0">
              <a:solidFill>
                <a:srgbClr val="339933"/>
              </a:solidFill>
            </a:endParaRPr>
          </a:p>
          <a:p>
            <a:r>
              <a:rPr lang="de-DE" sz="2400" dirty="0" smtClean="0"/>
              <a:t>Das </a:t>
            </a:r>
            <a:r>
              <a:rPr lang="de-DE" sz="2400" dirty="0"/>
              <a:t>Navi im Auto berechnet die schnellste oder kürzeste Route zu deinem Ziel – mit Hilfe des programmierten Algorithmus. </a:t>
            </a:r>
            <a:endParaRPr lang="de-DE" sz="2400" dirty="0" smtClean="0"/>
          </a:p>
          <a:p>
            <a:r>
              <a:rPr lang="de-DE" sz="2800" b="1" dirty="0">
                <a:solidFill>
                  <a:srgbClr val="339933"/>
                </a:solidFill>
              </a:rPr>
              <a:t>Ampelschaltung</a:t>
            </a:r>
            <a:endParaRPr lang="de-DE" sz="2800" b="1" dirty="0">
              <a:solidFill>
                <a:srgbClr val="339933"/>
              </a:solidFill>
            </a:endParaRPr>
          </a:p>
          <a:p>
            <a:r>
              <a:rPr lang="de-DE" sz="2400" dirty="0" smtClean="0"/>
              <a:t>Wenn die Autofahrer </a:t>
            </a:r>
            <a:r>
              <a:rPr lang="de-DE" sz="2400" dirty="0"/>
              <a:t>an einer Ampel halten </a:t>
            </a:r>
            <a:r>
              <a:rPr lang="de-DE" sz="2400" dirty="0" smtClean="0"/>
              <a:t>müssen, dann steckt ein </a:t>
            </a:r>
            <a:r>
              <a:rPr lang="de-DE" sz="2400" b="1" dirty="0" smtClean="0"/>
              <a:t>Algorithmus</a:t>
            </a:r>
            <a:r>
              <a:rPr lang="de-DE" sz="2400" dirty="0" smtClean="0"/>
              <a:t> dahinter, </a:t>
            </a:r>
            <a:r>
              <a:rPr lang="de-DE" sz="2400" dirty="0"/>
              <a:t>der das Schaltverhalten definiert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939208"/>
            <a:ext cx="8408397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7030A0"/>
                </a:solidFill>
              </a:rPr>
              <a:t>Algorithmus</a:t>
            </a:r>
            <a:r>
              <a:rPr lang="de-DE" sz="2400" b="1" dirty="0"/>
              <a:t> eine </a:t>
            </a:r>
            <a:r>
              <a:rPr lang="de-DE" sz="2400" b="1" dirty="0">
                <a:solidFill>
                  <a:srgbClr val="FF0000"/>
                </a:solidFill>
              </a:rPr>
              <a:t>Reihe von Anweisungen</a:t>
            </a:r>
            <a:r>
              <a:rPr lang="de-DE" sz="2400" b="1" dirty="0"/>
              <a:t>, </a:t>
            </a:r>
            <a:r>
              <a:rPr lang="de-DE" sz="2400" b="1" dirty="0" smtClean="0"/>
              <a:t>die </a:t>
            </a:r>
            <a:r>
              <a:rPr lang="de-DE" sz="2400" b="1" dirty="0"/>
              <a:t>Schritt für Schritt ausgeführt werden, </a:t>
            </a:r>
            <a:r>
              <a:rPr lang="de-DE" sz="2400" b="1" dirty="0" smtClean="0"/>
              <a:t>um </a:t>
            </a:r>
            <a:r>
              <a:rPr lang="de-DE" sz="2400" b="1" dirty="0"/>
              <a:t>eine Aufgabe oder ein Problem zu lösen.</a:t>
            </a:r>
          </a:p>
        </p:txBody>
      </p:sp>
    </p:spTree>
    <p:extLst>
      <p:ext uri="{BB962C8B-B14F-4D97-AF65-F5344CB8AC3E}">
        <p14:creationId xmlns:p14="http://schemas.microsoft.com/office/powerpoint/2010/main" val="4290423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2" y="0"/>
            <a:ext cx="47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Implementieren</a:t>
            </a:r>
          </a:p>
        </p:txBody>
      </p:sp>
      <p:sp>
        <p:nvSpPr>
          <p:cNvPr id="4" name="Rechteck 3"/>
          <p:cNvSpPr/>
          <p:nvPr/>
        </p:nvSpPr>
        <p:spPr>
          <a:xfrm>
            <a:off x="512556" y="1484784"/>
            <a:ext cx="7875868" cy="13849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 </a:t>
            </a:r>
            <a:r>
              <a:rPr lang="de-DE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Softwareentwicklung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versteht man unter </a:t>
            </a:r>
            <a:r>
              <a:rPr lang="de-DE" sz="2800" b="1" dirty="0">
                <a:solidFill>
                  <a:srgbClr val="3399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Implementierung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das Umsetzen eines </a:t>
            </a:r>
            <a:r>
              <a:rPr lang="de-DE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Algorithmus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ein </a:t>
            </a:r>
            <a:r>
              <a:rPr lang="de-DE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Computerprogramm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4149608" y="4399610"/>
            <a:ext cx="1078951" cy="82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20" y="3644193"/>
            <a:ext cx="3377596" cy="23628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703" y="3284984"/>
            <a:ext cx="3072962" cy="27738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154709" y="648323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Bildnachweis: </a:t>
            </a:r>
            <a:r>
              <a:rPr lang="de-DE" sz="1400" dirty="0">
                <a:hlinkClick r:id="rId5"/>
              </a:rPr>
              <a:t>https://</a:t>
            </a:r>
            <a:r>
              <a:rPr lang="de-DE" sz="1400" dirty="0" smtClean="0">
                <a:hlinkClick r:id="rId5"/>
              </a:rPr>
              <a:t>bilder.tibs.at</a:t>
            </a:r>
            <a:r>
              <a:rPr lang="de-DE" sz="1400" dirty="0" smtClean="0"/>
              <a:t> (</a:t>
            </a:r>
            <a:r>
              <a:rPr lang="de-DE" sz="1400" dirty="0"/>
              <a:t>Creative </a:t>
            </a:r>
            <a:r>
              <a:rPr lang="de-DE" sz="1400" dirty="0" err="1"/>
              <a:t>Commons</a:t>
            </a:r>
            <a:r>
              <a:rPr lang="de-DE" sz="1400" dirty="0"/>
              <a:t> </a:t>
            </a:r>
            <a:r>
              <a:rPr lang="de-DE" sz="1400" dirty="0" smtClean="0"/>
              <a:t>Lizenz) </a:t>
            </a:r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74544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264976" y="0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Anweisung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7758" y="1504931"/>
            <a:ext cx="777686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Anweisung</a:t>
            </a:r>
            <a:endParaRPr lang="de-DE" sz="24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Befehl zur Steuerung eines Computers.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24944"/>
            <a:ext cx="3724795" cy="27531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574968"/>
            <a:ext cx="3896269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5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17027" y="0"/>
            <a:ext cx="255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Sequenz</a:t>
            </a:r>
            <a:endParaRPr lang="de-DE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27546" y="1124744"/>
            <a:ext cx="612068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600" b="1" u="sng" dirty="0">
                <a:solidFill>
                  <a:srgbClr val="3399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Sequenz</a:t>
            </a:r>
            <a:endParaRPr lang="de-DE" sz="2400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Reihe von Anweisungen.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77935"/>
            <a:ext cx="3896269" cy="31055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79712" y="5583518"/>
            <a:ext cx="547260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Gehe zuerst …., dann …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915816" y="5085184"/>
            <a:ext cx="36004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>
            <a:off x="2951820" y="4761148"/>
            <a:ext cx="36004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203848" y="4547840"/>
            <a:ext cx="36004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0592" y="3317247"/>
            <a:ext cx="769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solidFill>
                  <a:srgbClr val="FFFF00"/>
                </a:solidFill>
              </a:rPr>
              <a:t>…</a:t>
            </a:r>
            <a:endParaRPr lang="de-DE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52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528</Words>
  <Application>Microsoft Office PowerPoint</Application>
  <PresentationFormat>Bildschirmpräsentation (4:3)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Curlz MT</vt:lpstr>
      <vt:lpstr>Palatino Linotype</vt:lpstr>
      <vt:lpstr>Times New Roman</vt:lpstr>
      <vt:lpstr>Wingdings</vt:lpstr>
      <vt:lpstr>Executive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VS Gersthofen (Hauptschule)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Modul: Unterrichtsplanung</dc:title>
  <dc:creator>Florian Ostermeier</dc:creator>
  <cp:lastModifiedBy>Willi Heßlinger</cp:lastModifiedBy>
  <cp:revision>314</cp:revision>
  <cp:lastPrinted>2013-11-06T15:09:08Z</cp:lastPrinted>
  <dcterms:created xsi:type="dcterms:W3CDTF">2011-01-13T08:01:21Z</dcterms:created>
  <dcterms:modified xsi:type="dcterms:W3CDTF">2019-07-14T09:42:59Z</dcterms:modified>
</cp:coreProperties>
</file>