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9" r:id="rId1"/>
  </p:sldMasterIdLst>
  <p:sldIdLst>
    <p:sldId id="256" r:id="rId2"/>
    <p:sldId id="270" r:id="rId3"/>
    <p:sldId id="268" r:id="rId4"/>
    <p:sldId id="269" r:id="rId5"/>
    <p:sldId id="271" r:id="rId6"/>
    <p:sldId id="263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456" y="114"/>
      </p:cViewPr>
      <p:guideLst>
        <p:guide orient="horz" pos="26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54027" y="6321664"/>
            <a:ext cx="7619999" cy="365125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 dirty="0" err="1" smtClean="0"/>
              <a:t>Calliop</a:t>
            </a:r>
            <a:r>
              <a:rPr lang="en-US" dirty="0" smtClean="0"/>
              <a:t>-ING – </a:t>
            </a:r>
            <a:r>
              <a:rPr lang="en-US" dirty="0" err="1" smtClean="0"/>
              <a:t>Projekt</a:t>
            </a:r>
            <a:r>
              <a:rPr lang="en-US" dirty="0" smtClean="0"/>
              <a:t> INGOLSTADT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  <p:pic>
        <p:nvPicPr>
          <p:cNvPr id="8" name="Grafik 7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784" y="6315635"/>
            <a:ext cx="92329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019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729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62388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55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655964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3931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1503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2377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pic>
        <p:nvPicPr>
          <p:cNvPr id="7" name="Grafik 6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2966" y="6386637"/>
            <a:ext cx="923290" cy="342900"/>
          </a:xfrm>
          <a:prstGeom prst="rect">
            <a:avLst/>
          </a:prstGeom>
        </p:spPr>
      </p:pic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1/23/2020</a:t>
            </a:fld>
            <a:endParaRPr lang="en-US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453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22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829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167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853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875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357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815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788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1309" y="6318270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Calliop-ING – Projekt Ingolstadt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259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5" r:id="rId16"/>
    <p:sldLayoutId id="214748375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inf-schule.de/content/11-vernetzung/6-calliope/4-sensoren/1-lichtsensor/lichtsensor.jpg" TargetMode="Externa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74639" y="403185"/>
            <a:ext cx="4429805" cy="384028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416684" y="2922559"/>
            <a:ext cx="8915399" cy="2262781"/>
          </a:xfrm>
        </p:spPr>
        <p:txBody>
          <a:bodyPr/>
          <a:lstStyle/>
          <a:p>
            <a:r>
              <a:rPr lang="de-DE" dirty="0" smtClean="0"/>
              <a:t>Mikrofon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484259" y="5228606"/>
            <a:ext cx="8915399" cy="1126283"/>
          </a:xfrm>
        </p:spPr>
        <p:txBody>
          <a:bodyPr/>
          <a:lstStyle/>
          <a:p>
            <a:r>
              <a:rPr lang="de-DE" dirty="0" smtClean="0"/>
              <a:t>Projekt INGOLSTADT</a:t>
            </a:r>
            <a:endParaRPr lang="de-DE" dirty="0"/>
          </a:p>
        </p:txBody>
      </p:sp>
      <p:sp>
        <p:nvSpPr>
          <p:cNvPr id="5" name="Ellipse 4"/>
          <p:cNvSpPr/>
          <p:nvPr/>
        </p:nvSpPr>
        <p:spPr>
          <a:xfrm>
            <a:off x="9870567" y="1388319"/>
            <a:ext cx="843439" cy="733244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Pfeil nach rechts 5"/>
          <p:cNvSpPr/>
          <p:nvPr/>
        </p:nvSpPr>
        <p:spPr>
          <a:xfrm rot="8551456">
            <a:off x="10659862" y="1042012"/>
            <a:ext cx="658128" cy="491705"/>
          </a:xfrm>
          <a:prstGeom prst="rightArrow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561" y="241128"/>
            <a:ext cx="4885426" cy="3664070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1903561" y="3896239"/>
            <a:ext cx="35557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/>
              <a:t>https://pixabay.com/images/id-15754/</a:t>
            </a:r>
          </a:p>
        </p:txBody>
      </p:sp>
    </p:spTree>
    <p:extLst>
      <p:ext uri="{BB962C8B-B14F-4D97-AF65-F5344CB8AC3E}">
        <p14:creationId xmlns:p14="http://schemas.microsoft.com/office/powerpoint/2010/main" val="3369661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1595" y="235922"/>
            <a:ext cx="8911687" cy="1280890"/>
          </a:xfrm>
        </p:spPr>
        <p:txBody>
          <a:bodyPr/>
          <a:lstStyle/>
          <a:p>
            <a:r>
              <a:rPr lang="de-DE" dirty="0" smtClean="0"/>
              <a:t>„Mikrofon“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>
          <a:xfrm>
            <a:off x="343790" y="1257442"/>
            <a:ext cx="11318842" cy="1036219"/>
          </a:xfrm>
        </p:spPr>
        <p:txBody>
          <a:bodyPr>
            <a:noAutofit/>
          </a:bodyPr>
          <a:lstStyle/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de-DE" sz="2400" dirty="0"/>
              <a:t>Das Mikrofon ist ein sehr einfaches Mikrofon. </a:t>
            </a:r>
            <a:endParaRPr lang="de-DE" sz="2400" dirty="0" smtClean="0"/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de-DE" sz="2400" dirty="0" smtClean="0"/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de-DE" sz="2400" dirty="0" smtClean="0"/>
              <a:t>Es </a:t>
            </a:r>
            <a:r>
              <a:rPr lang="de-DE" sz="2400" dirty="0"/>
              <a:t>kann </a:t>
            </a:r>
            <a:r>
              <a:rPr lang="de-DE" sz="2400" b="1" dirty="0"/>
              <a:t>keine Töne aufnehmen</a:t>
            </a:r>
            <a:r>
              <a:rPr lang="de-DE" sz="2400" dirty="0"/>
              <a:t>, </a:t>
            </a:r>
            <a:endParaRPr lang="de-DE" sz="2400" dirty="0" smtClean="0"/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de-DE" sz="2400" dirty="0" smtClean="0"/>
              <a:t>sondern nur die </a:t>
            </a:r>
            <a:r>
              <a:rPr lang="de-DE" sz="2400" dirty="0"/>
              <a:t>Stärke </a:t>
            </a:r>
            <a:endParaRPr lang="de-DE" sz="2400" dirty="0" smtClean="0"/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de-DE" sz="2400" dirty="0" smtClean="0"/>
              <a:t>der </a:t>
            </a:r>
            <a:r>
              <a:rPr lang="de-DE" sz="2400" b="1" dirty="0" smtClean="0"/>
              <a:t>Umgebungsgeräusche</a:t>
            </a:r>
            <a:r>
              <a:rPr lang="de-DE" sz="2400" dirty="0" smtClean="0"/>
              <a:t> 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de-DE" sz="2400" dirty="0" smtClean="0"/>
              <a:t>wahrnehmen.</a:t>
            </a:r>
            <a:r>
              <a:rPr lang="de-DE" altLang="de-DE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de-DE" altLang="de-DE" sz="2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de-DE" altLang="de-DE" sz="2400" dirty="0" smtClean="0">
                <a:solidFill>
                  <a:schemeClr val="tx1"/>
                </a:solidFill>
                <a:latin typeface="Arial" panose="020B0604020202020204" pitchFamily="34" charset="0"/>
                <a:hlinkClick r:id="rId2"/>
              </a:rPr>
              <a:t>  </a:t>
            </a:r>
            <a:endParaRPr lang="de-DE" altLang="de-DE" sz="96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de-DE" sz="2400" i="1" dirty="0" smtClean="0"/>
          </a:p>
        </p:txBody>
      </p:sp>
      <p:grpSp>
        <p:nvGrpSpPr>
          <p:cNvPr id="4" name="Gruppieren 3"/>
          <p:cNvGrpSpPr/>
          <p:nvPr/>
        </p:nvGrpSpPr>
        <p:grpSpPr>
          <a:xfrm>
            <a:off x="10433461" y="236096"/>
            <a:ext cx="1427578" cy="646331"/>
            <a:chOff x="192968" y="244502"/>
            <a:chExt cx="1427760" cy="646331"/>
          </a:xfrm>
        </p:grpSpPr>
        <p:sp>
          <p:nvSpPr>
            <p:cNvPr id="5" name="Textfeld 212"/>
            <p:cNvSpPr txBox="1"/>
            <p:nvPr/>
          </p:nvSpPr>
          <p:spPr>
            <a:xfrm>
              <a:off x="419249" y="503242"/>
              <a:ext cx="1201479" cy="37147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6350">
              <a:solidFill>
                <a:prstClr val="black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="horz" wrap="square" lIns="36000" tIns="36000" rIns="3600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spcAft>
                  <a:spcPts val="0"/>
                </a:spcAft>
              </a:pPr>
              <a:r>
                <a:rPr lang="de-DE" sz="1600" b="1" dirty="0" smtClean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Wissen</a:t>
              </a:r>
              <a:endParaRPr lang="de-DE" sz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feld 213"/>
            <p:cNvSpPr txBox="1"/>
            <p:nvPr/>
          </p:nvSpPr>
          <p:spPr>
            <a:xfrm>
              <a:off x="192968" y="244502"/>
              <a:ext cx="651223" cy="646331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de-DE" sz="3600" b="1" dirty="0" smtClean="0">
                  <a:ln w="12700" cap="flat" cmpd="sng" algn="ctr">
                    <a:solidFill>
                      <a:srgbClr val="2F5597"/>
                    </a:solidFill>
                    <a:prstDash val="solid"/>
                    <a:round/>
                  </a:ln>
                  <a:gradFill>
                    <a:gsLst>
                      <a:gs pos="0">
                        <a:srgbClr val="FFC000"/>
                      </a:gs>
                      <a:gs pos="4000">
                        <a:srgbClr val="FFD966"/>
                      </a:gs>
                      <a:gs pos="87000">
                        <a:srgbClr val="FFF2CC"/>
                      </a:gs>
                    </a:gsLst>
                    <a:lin ang="5400000" scaled="0"/>
                  </a:gradFill>
                  <a:effectLst/>
                  <a:latin typeface="Segoe Print" panose="020006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W</a:t>
              </a:r>
              <a:endPara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43790" y="3764188"/>
            <a:ext cx="386590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2400" dirty="0"/>
              <a:t>Das Mikrofon gibt dir die aktuelle </a:t>
            </a:r>
            <a:r>
              <a:rPr lang="de-DE" sz="2400" b="1" dirty="0"/>
              <a:t>Lautstärke in Prozent (0-100) an</a:t>
            </a:r>
            <a:r>
              <a:rPr lang="de-DE" sz="2400" b="1" dirty="0" smtClean="0"/>
              <a:t>.</a:t>
            </a:r>
            <a:r>
              <a:rPr kumimoji="0" lang="de-DE" altLang="de-DE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de-DE" altLang="de-DE" sz="6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3" name="Gruppieren 12"/>
          <p:cNvGrpSpPr/>
          <p:nvPr/>
        </p:nvGrpSpPr>
        <p:grpSpPr>
          <a:xfrm>
            <a:off x="4978427" y="2044453"/>
            <a:ext cx="4977091" cy="4314740"/>
            <a:chOff x="6864335" y="1537807"/>
            <a:chExt cx="4977091" cy="4314740"/>
          </a:xfrm>
        </p:grpSpPr>
        <p:pic>
          <p:nvPicPr>
            <p:cNvPr id="12" name="Grafik 11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64335" y="1537807"/>
              <a:ext cx="4977091" cy="4314740"/>
            </a:xfrm>
            <a:prstGeom prst="rect">
              <a:avLst/>
            </a:prstGeom>
          </p:spPr>
        </p:pic>
        <p:sp>
          <p:nvSpPr>
            <p:cNvPr id="9" name="Ellipse 8"/>
            <p:cNvSpPr/>
            <p:nvPr/>
          </p:nvSpPr>
          <p:spPr>
            <a:xfrm>
              <a:off x="9816860" y="2552857"/>
              <a:ext cx="491706" cy="483641"/>
            </a:xfrm>
            <a:prstGeom prst="ellipse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11" name="Grafi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9388" y="1700395"/>
            <a:ext cx="1705213" cy="1495634"/>
          </a:xfrm>
          <a:prstGeom prst="rect">
            <a:avLst/>
          </a:prstGeom>
        </p:spPr>
      </p:pic>
      <p:sp>
        <p:nvSpPr>
          <p:cNvPr id="14" name="Nach unten gekrümmter Pfeil 13"/>
          <p:cNvSpPr/>
          <p:nvPr/>
        </p:nvSpPr>
        <p:spPr>
          <a:xfrm rot="19835133">
            <a:off x="7686403" y="2009061"/>
            <a:ext cx="2004662" cy="730371"/>
          </a:xfrm>
          <a:prstGeom prst="curvedDownArrow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535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1595" y="235922"/>
            <a:ext cx="8911687" cy="1280890"/>
          </a:xfrm>
        </p:spPr>
        <p:txBody>
          <a:bodyPr/>
          <a:lstStyle/>
          <a:p>
            <a:r>
              <a:rPr lang="de-DE" dirty="0" smtClean="0"/>
              <a:t>„Mikrofon“ </a:t>
            </a:r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1098429" y="1267705"/>
            <a:ext cx="891168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 smtClean="0"/>
              <a:t>Aufgabe</a:t>
            </a:r>
          </a:p>
          <a:p>
            <a:endParaRPr lang="de-DE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/>
              <a:t>Lasse dir kontinuierlich den Wert des Mikrofons anzeigen. </a:t>
            </a:r>
            <a:br>
              <a:rPr lang="de-DE" sz="2400" dirty="0" smtClean="0"/>
            </a:br>
            <a:endParaRPr lang="de-DE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/>
              <a:t>Verwende das Batteriepaket, damit du dir in einem ruhigeren Raum als die Stärke der Umgebungsgeräusche anzeigen lassen kannst.</a:t>
            </a:r>
            <a:br>
              <a:rPr lang="de-DE" sz="2400" dirty="0" smtClean="0"/>
            </a:br>
            <a:endParaRPr lang="de-DE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/>
              <a:t>Beobachte </a:t>
            </a:r>
            <a:r>
              <a:rPr lang="de-DE" sz="2400" dirty="0"/>
              <a:t>die Werte des Sensors, wenn du auf der Tastatur tippst oder wenn du direkt in das Mikrofon pustest. </a:t>
            </a:r>
          </a:p>
        </p:txBody>
      </p:sp>
      <p:grpSp>
        <p:nvGrpSpPr>
          <p:cNvPr id="13" name="Gruppieren 12"/>
          <p:cNvGrpSpPr/>
          <p:nvPr/>
        </p:nvGrpSpPr>
        <p:grpSpPr>
          <a:xfrm>
            <a:off x="10010117" y="427104"/>
            <a:ext cx="1647356" cy="898525"/>
            <a:chOff x="-26839" y="197336"/>
            <a:chExt cx="1647567" cy="898525"/>
          </a:xfrm>
        </p:grpSpPr>
        <p:sp>
          <p:nvSpPr>
            <p:cNvPr id="14" name="Textfeld 212"/>
            <p:cNvSpPr txBox="1"/>
            <p:nvPr/>
          </p:nvSpPr>
          <p:spPr>
            <a:xfrm>
              <a:off x="419249" y="542925"/>
              <a:ext cx="1201479" cy="37147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prstClr val="black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="horz" wrap="square" lIns="36000" tIns="36000" rIns="3600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spcAft>
                  <a:spcPts val="0"/>
                </a:spcAft>
              </a:pPr>
              <a:r>
                <a:rPr lang="de-DE" sz="16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AUFGABE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feld 213"/>
            <p:cNvSpPr txBox="1"/>
            <p:nvPr/>
          </p:nvSpPr>
          <p:spPr>
            <a:xfrm>
              <a:off x="-26839" y="197336"/>
              <a:ext cx="892175" cy="898525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de-DE" sz="3600" b="1" dirty="0">
                  <a:ln w="12700" cap="flat" cmpd="sng" algn="ctr">
                    <a:solidFill>
                      <a:srgbClr val="2F5597"/>
                    </a:solidFill>
                    <a:prstDash val="solid"/>
                    <a:round/>
                  </a:ln>
                  <a:gradFill>
                    <a:gsLst>
                      <a:gs pos="0">
                        <a:srgbClr val="FFC000"/>
                      </a:gs>
                      <a:gs pos="4000">
                        <a:srgbClr val="FFD966"/>
                      </a:gs>
                      <a:gs pos="87000">
                        <a:srgbClr val="FFF2CC"/>
                      </a:gs>
                    </a:gsLst>
                    <a:lin ang="5400000" scaled="0"/>
                  </a:gradFill>
                  <a:effectLst/>
                  <a:latin typeface="Segoe Print" panose="020006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AA</a:t>
              </a:r>
              <a:endPara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7616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1595" y="235922"/>
            <a:ext cx="8911687" cy="1280890"/>
          </a:xfrm>
        </p:spPr>
        <p:txBody>
          <a:bodyPr/>
          <a:lstStyle/>
          <a:p>
            <a:r>
              <a:rPr lang="de-DE" dirty="0" smtClean="0"/>
              <a:t>„Mikrofon“ 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862641" y="1125051"/>
            <a:ext cx="10363826" cy="4534040"/>
          </a:xfrm>
        </p:spPr>
        <p:txBody>
          <a:bodyPr>
            <a:normAutofit/>
          </a:bodyPr>
          <a:lstStyle/>
          <a:p>
            <a:r>
              <a:rPr lang="de-DE" sz="2400" dirty="0" smtClean="0"/>
              <a:t>Die Funktion für die Anzeige des Wertes der Lautstärke, findest du um Block </a:t>
            </a:r>
            <a:r>
              <a:rPr lang="de-DE" sz="2400" b="1" dirty="0" smtClean="0"/>
              <a:t>„Fortgeschritten“. </a:t>
            </a:r>
          </a:p>
          <a:p>
            <a:endParaRPr lang="de-DE" sz="2400" dirty="0"/>
          </a:p>
          <a:p>
            <a:endParaRPr lang="de-DE" sz="2400" dirty="0" smtClean="0"/>
          </a:p>
          <a:p>
            <a:endParaRPr lang="de-DE" sz="2400" dirty="0"/>
          </a:p>
          <a:p>
            <a:r>
              <a:rPr lang="de-DE" sz="2400" dirty="0" smtClean="0"/>
              <a:t>Wähle hier die </a:t>
            </a:r>
            <a:r>
              <a:rPr lang="de-DE" sz="2400" b="1" dirty="0" smtClean="0"/>
              <a:t>Pins</a:t>
            </a:r>
            <a:r>
              <a:rPr lang="de-DE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de-DE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sz="2400" dirty="0" smtClean="0"/>
          </a:p>
          <a:p>
            <a:pPr marL="0" indent="0">
              <a:buNone/>
            </a:pPr>
            <a:endParaRPr lang="de-DE" sz="2400" dirty="0"/>
          </a:p>
        </p:txBody>
      </p:sp>
      <p:grpSp>
        <p:nvGrpSpPr>
          <p:cNvPr id="8" name="Gruppieren 7"/>
          <p:cNvGrpSpPr/>
          <p:nvPr/>
        </p:nvGrpSpPr>
        <p:grpSpPr>
          <a:xfrm>
            <a:off x="10291596" y="236096"/>
            <a:ext cx="1569443" cy="646331"/>
            <a:chOff x="51086" y="244502"/>
            <a:chExt cx="1569642" cy="646331"/>
          </a:xfrm>
        </p:grpSpPr>
        <p:sp>
          <p:nvSpPr>
            <p:cNvPr id="9" name="Textfeld 212"/>
            <p:cNvSpPr txBox="1"/>
            <p:nvPr/>
          </p:nvSpPr>
          <p:spPr>
            <a:xfrm>
              <a:off x="419249" y="503242"/>
              <a:ext cx="1201479" cy="37147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6350">
              <a:solidFill>
                <a:prstClr val="black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="horz" wrap="square" lIns="36000" tIns="36000" rIns="3600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spcAft>
                  <a:spcPts val="0"/>
                </a:spcAft>
              </a:pPr>
              <a:r>
                <a:rPr lang="de-DE" sz="1600" b="1" dirty="0" smtClean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Lösung</a:t>
              </a:r>
              <a:endParaRPr lang="de-DE" sz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feld 213"/>
            <p:cNvSpPr txBox="1"/>
            <p:nvPr/>
          </p:nvSpPr>
          <p:spPr>
            <a:xfrm>
              <a:off x="51086" y="244502"/>
              <a:ext cx="934990" cy="646331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de-DE" sz="3600" b="1" dirty="0" err="1" smtClean="0">
                  <a:ln w="12700" cap="flat" cmpd="sng" algn="ctr">
                    <a:solidFill>
                      <a:srgbClr val="2F5597"/>
                    </a:solidFill>
                    <a:prstDash val="solid"/>
                    <a:round/>
                  </a:ln>
                  <a:gradFill>
                    <a:gsLst>
                      <a:gs pos="0">
                        <a:srgbClr val="FFC000"/>
                      </a:gs>
                      <a:gs pos="4000">
                        <a:srgbClr val="FFD966"/>
                      </a:gs>
                      <a:gs pos="87000">
                        <a:srgbClr val="FFF2CC"/>
                      </a:gs>
                    </a:gsLst>
                    <a:lin ang="5400000" scaled="0"/>
                  </a:gradFill>
                  <a:effectLst/>
                  <a:latin typeface="Segoe Print" panose="020006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Lsg</a:t>
              </a:r>
              <a:endPara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519" y="2190177"/>
            <a:ext cx="3414397" cy="699671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6519" y="4186633"/>
            <a:ext cx="2795668" cy="87707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9019" y="4305843"/>
            <a:ext cx="4748942" cy="638651"/>
          </a:xfrm>
          <a:prstGeom prst="rect">
            <a:avLst/>
          </a:prstGeom>
        </p:spPr>
      </p:pic>
      <p:sp>
        <p:nvSpPr>
          <p:cNvPr id="13" name="Pfeil nach rechts 12"/>
          <p:cNvSpPr/>
          <p:nvPr/>
        </p:nvSpPr>
        <p:spPr>
          <a:xfrm>
            <a:off x="5486304" y="4379315"/>
            <a:ext cx="658128" cy="491705"/>
          </a:xfrm>
          <a:prstGeom prst="rightArrow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3699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1595" y="235922"/>
            <a:ext cx="8911687" cy="1280890"/>
          </a:xfrm>
        </p:spPr>
        <p:txBody>
          <a:bodyPr/>
          <a:lstStyle/>
          <a:p>
            <a:r>
              <a:rPr lang="de-DE" dirty="0" smtClean="0"/>
              <a:t>„Mikrofon“ 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862641" y="1125051"/>
            <a:ext cx="10363826" cy="4534040"/>
          </a:xfrm>
        </p:spPr>
        <p:txBody>
          <a:bodyPr>
            <a:normAutofit/>
          </a:bodyPr>
          <a:lstStyle/>
          <a:p>
            <a:r>
              <a:rPr lang="de-DE" sz="2400" dirty="0" smtClean="0"/>
              <a:t>Die Funktion für die Anzeige des Wertes der Lautstärke, findest du um Block </a:t>
            </a:r>
            <a:r>
              <a:rPr lang="de-DE" sz="2400" b="1" dirty="0" smtClean="0"/>
              <a:t>„Fortgeschritten“. </a:t>
            </a:r>
          </a:p>
          <a:p>
            <a:endParaRPr lang="de-DE" sz="2400" dirty="0"/>
          </a:p>
          <a:p>
            <a:endParaRPr lang="de-DE" sz="2400" dirty="0" smtClean="0"/>
          </a:p>
          <a:p>
            <a:r>
              <a:rPr lang="de-DE" sz="2400" dirty="0" smtClean="0"/>
              <a:t>Wähle hier die </a:t>
            </a:r>
            <a:r>
              <a:rPr lang="de-DE" sz="2400" b="1" dirty="0" smtClean="0"/>
              <a:t>Pins</a:t>
            </a:r>
            <a:r>
              <a:rPr lang="de-DE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de-DE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sz="2400" dirty="0" smtClean="0"/>
          </a:p>
          <a:p>
            <a:pPr marL="0" indent="0">
              <a:buNone/>
            </a:pPr>
            <a:endParaRPr lang="de-DE" sz="2400" dirty="0"/>
          </a:p>
        </p:txBody>
      </p:sp>
      <p:grpSp>
        <p:nvGrpSpPr>
          <p:cNvPr id="8" name="Gruppieren 7"/>
          <p:cNvGrpSpPr/>
          <p:nvPr/>
        </p:nvGrpSpPr>
        <p:grpSpPr>
          <a:xfrm>
            <a:off x="10291596" y="236096"/>
            <a:ext cx="1569443" cy="646331"/>
            <a:chOff x="51086" y="244502"/>
            <a:chExt cx="1569642" cy="646331"/>
          </a:xfrm>
        </p:grpSpPr>
        <p:sp>
          <p:nvSpPr>
            <p:cNvPr id="9" name="Textfeld 212"/>
            <p:cNvSpPr txBox="1"/>
            <p:nvPr/>
          </p:nvSpPr>
          <p:spPr>
            <a:xfrm>
              <a:off x="419249" y="503242"/>
              <a:ext cx="1201479" cy="37147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6350">
              <a:solidFill>
                <a:prstClr val="black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="horz" wrap="square" lIns="36000" tIns="36000" rIns="3600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spcAft>
                  <a:spcPts val="0"/>
                </a:spcAft>
              </a:pPr>
              <a:r>
                <a:rPr lang="de-DE" sz="1600" b="1" dirty="0" smtClean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Lösung</a:t>
              </a:r>
              <a:endParaRPr lang="de-DE" sz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feld 213"/>
            <p:cNvSpPr txBox="1"/>
            <p:nvPr/>
          </p:nvSpPr>
          <p:spPr>
            <a:xfrm>
              <a:off x="51086" y="244502"/>
              <a:ext cx="934990" cy="646331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de-DE" sz="3600" b="1" dirty="0" err="1" smtClean="0">
                  <a:ln w="12700" cap="flat" cmpd="sng" algn="ctr">
                    <a:solidFill>
                      <a:srgbClr val="2F5597"/>
                    </a:solidFill>
                    <a:prstDash val="solid"/>
                    <a:round/>
                  </a:ln>
                  <a:gradFill>
                    <a:gsLst>
                      <a:gs pos="0">
                        <a:srgbClr val="FFC000"/>
                      </a:gs>
                      <a:gs pos="4000">
                        <a:srgbClr val="FFD966"/>
                      </a:gs>
                      <a:gs pos="87000">
                        <a:srgbClr val="FFF2CC"/>
                      </a:gs>
                    </a:gsLst>
                    <a:lin ang="5400000" scaled="0"/>
                  </a:gradFill>
                  <a:effectLst/>
                  <a:latin typeface="Segoe Print" panose="020006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Lsg</a:t>
              </a:r>
              <a:endPara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519" y="2190177"/>
            <a:ext cx="3414397" cy="699671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3221" y="3502243"/>
            <a:ext cx="2795668" cy="87707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5118" y="2955165"/>
            <a:ext cx="3690920" cy="496365"/>
          </a:xfrm>
          <a:prstGeom prst="rect">
            <a:avLst/>
          </a:prstGeom>
        </p:spPr>
      </p:pic>
      <p:sp>
        <p:nvSpPr>
          <p:cNvPr id="13" name="Pfeil nach rechts 12"/>
          <p:cNvSpPr/>
          <p:nvPr/>
        </p:nvSpPr>
        <p:spPr>
          <a:xfrm>
            <a:off x="5047438" y="3694926"/>
            <a:ext cx="658128" cy="491705"/>
          </a:xfrm>
          <a:prstGeom prst="rightArrow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5451" y="3844412"/>
            <a:ext cx="4534533" cy="1038370"/>
          </a:xfrm>
          <a:prstGeom prst="rect">
            <a:avLst/>
          </a:prstGeom>
        </p:spPr>
      </p:pic>
      <p:sp>
        <p:nvSpPr>
          <p:cNvPr id="14" name="Nach unten gekrümmter Pfeil 13"/>
          <p:cNvSpPr/>
          <p:nvPr/>
        </p:nvSpPr>
        <p:spPr>
          <a:xfrm rot="3131350">
            <a:off x="9733049" y="3357914"/>
            <a:ext cx="2004662" cy="730371"/>
          </a:xfrm>
          <a:prstGeom prst="curvedDownArrow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5" name="Geschweifte Klammer links 14"/>
          <p:cNvSpPr/>
          <p:nvPr/>
        </p:nvSpPr>
        <p:spPr>
          <a:xfrm rot="16200000">
            <a:off x="5839512" y="2611412"/>
            <a:ext cx="232913" cy="5651450"/>
          </a:xfrm>
          <a:prstGeom prst="leftBrace">
            <a:avLst/>
          </a:prstGeom>
          <a:ln w="571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9272" y="5649251"/>
            <a:ext cx="4591691" cy="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54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el 1"/>
          <p:cNvSpPr txBox="1">
            <a:spLocks/>
          </p:cNvSpPr>
          <p:nvPr/>
        </p:nvSpPr>
        <p:spPr>
          <a:xfrm>
            <a:off x="695290" y="265549"/>
            <a:ext cx="8911687" cy="8366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dirty="0" smtClean="0"/>
              <a:t>„Mikrofon“</a:t>
            </a:r>
            <a:endParaRPr lang="de-DE" dirty="0"/>
          </a:p>
        </p:txBody>
      </p:sp>
      <p:grpSp>
        <p:nvGrpSpPr>
          <p:cNvPr id="40" name="Gruppieren 39"/>
          <p:cNvGrpSpPr/>
          <p:nvPr/>
        </p:nvGrpSpPr>
        <p:grpSpPr>
          <a:xfrm>
            <a:off x="10213682" y="188930"/>
            <a:ext cx="1647356" cy="898525"/>
            <a:chOff x="-26839" y="197336"/>
            <a:chExt cx="1647567" cy="898525"/>
          </a:xfrm>
        </p:grpSpPr>
        <p:sp>
          <p:nvSpPr>
            <p:cNvPr id="41" name="Textfeld 212"/>
            <p:cNvSpPr txBox="1"/>
            <p:nvPr/>
          </p:nvSpPr>
          <p:spPr>
            <a:xfrm>
              <a:off x="419249" y="542925"/>
              <a:ext cx="1201479" cy="37147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prstClr val="black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="horz" wrap="square" lIns="36000" tIns="36000" rIns="3600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spcAft>
                  <a:spcPts val="0"/>
                </a:spcAft>
              </a:pPr>
              <a:r>
                <a:rPr lang="de-DE" sz="16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AUFGABE</a:t>
              </a:r>
              <a:endParaRPr lang="de-DE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Textfeld 213"/>
            <p:cNvSpPr txBox="1"/>
            <p:nvPr/>
          </p:nvSpPr>
          <p:spPr>
            <a:xfrm>
              <a:off x="-26839" y="197336"/>
              <a:ext cx="892175" cy="898525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de-DE" sz="3600" b="1" dirty="0">
                  <a:ln w="12700" cap="flat" cmpd="sng" algn="ctr">
                    <a:solidFill>
                      <a:srgbClr val="2F5597"/>
                    </a:solidFill>
                    <a:prstDash val="solid"/>
                    <a:round/>
                  </a:ln>
                  <a:gradFill>
                    <a:gsLst>
                      <a:gs pos="0">
                        <a:srgbClr val="FFC000"/>
                      </a:gs>
                      <a:gs pos="4000">
                        <a:srgbClr val="FFD966"/>
                      </a:gs>
                      <a:gs pos="87000">
                        <a:srgbClr val="FFF2CC"/>
                      </a:gs>
                    </a:gsLst>
                    <a:lin ang="5400000" scaled="0"/>
                  </a:gradFill>
                  <a:effectLst/>
                  <a:latin typeface="Segoe Print" panose="020006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AA</a:t>
              </a:r>
              <a:endPara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Rechteck 8"/>
          <p:cNvSpPr/>
          <p:nvPr/>
        </p:nvSpPr>
        <p:spPr>
          <a:xfrm>
            <a:off x="494580" y="1087455"/>
            <a:ext cx="971910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DE" sz="240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de-DE" sz="2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Messe </a:t>
            </a:r>
            <a:r>
              <a:rPr lang="de-DE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und notiere die </a:t>
            </a:r>
            <a:r>
              <a:rPr lang="de-DE" sz="2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Temperaturwerte </a:t>
            </a:r>
            <a:r>
              <a:rPr lang="de-DE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an verschiedenen Orten im Klassenzimmer</a:t>
            </a:r>
            <a:r>
              <a:rPr lang="de-DE" sz="2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0"/>
              </a:spcAft>
            </a:pPr>
            <a:endParaRPr lang="de-DE" sz="2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de-DE" sz="2400" b="1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de-DE" sz="2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de-DE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de-DE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Was beobachtest du, wenn du den Finger auf den Prozessor legst?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de-DE" sz="24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Was stellst du fest, wenn du auf den Prozessor pustest?</a:t>
            </a:r>
            <a:endParaRPr lang="de-DE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9103750"/>
              </p:ext>
            </p:extLst>
          </p:nvPr>
        </p:nvGraphicFramePr>
        <p:xfrm>
          <a:off x="1087133" y="2522587"/>
          <a:ext cx="8128000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019041">
                  <a:extLst>
                    <a:ext uri="{9D8B030D-6E8A-4147-A177-3AD203B41FA5}">
                      <a16:colId xmlns:a16="http://schemas.microsoft.com/office/drawing/2014/main" val="3321014478"/>
                    </a:ext>
                  </a:extLst>
                </a:gridCol>
                <a:gridCol w="5108959">
                  <a:extLst>
                    <a:ext uri="{9D8B030D-6E8A-4147-A177-3AD203B41FA5}">
                      <a16:colId xmlns:a16="http://schemas.microsoft.com/office/drawing/2014/main" val="992639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Ort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angezeigte</a:t>
                      </a:r>
                      <a:r>
                        <a:rPr lang="de-DE" baseline="0" dirty="0" smtClean="0"/>
                        <a:t> Temperatur in °C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6126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96553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6931497"/>
      </p:ext>
    </p:extLst>
  </p:cSld>
  <p:clrMapOvr>
    <a:masterClrMapping/>
  </p:clrMapOvr>
</p:sld>
</file>

<file path=ppt/theme/theme1.xml><?xml version="1.0" encoding="utf-8"?>
<a:theme xmlns:a="http://schemas.openxmlformats.org/drawingml/2006/main" name="Fetzen">
  <a:themeElements>
    <a:clrScheme name="Fetzen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Fetze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etze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209</Words>
  <Application>Microsoft Office PowerPoint</Application>
  <PresentationFormat>Breitbild</PresentationFormat>
  <Paragraphs>51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4" baseType="lpstr">
      <vt:lpstr>Arial</vt:lpstr>
      <vt:lpstr>Calibri</vt:lpstr>
      <vt:lpstr>Century Gothic</vt:lpstr>
      <vt:lpstr>Segoe Print</vt:lpstr>
      <vt:lpstr>Symbol</vt:lpstr>
      <vt:lpstr>Times New Roman</vt:lpstr>
      <vt:lpstr>Wingdings 3</vt:lpstr>
      <vt:lpstr>Fetzen</vt:lpstr>
      <vt:lpstr>Mikrofon</vt:lpstr>
      <vt:lpstr>„Mikrofon“ </vt:lpstr>
      <vt:lpstr>„Mikrofon“ </vt:lpstr>
      <vt:lpstr>„Mikrofon“ </vt:lpstr>
      <vt:lpstr>„Mikrofon“ 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Calliope</dc:title>
  <dc:creator>Willi Heßlinger</dc:creator>
  <cp:lastModifiedBy>Willi Heßlinger</cp:lastModifiedBy>
  <cp:revision>84</cp:revision>
  <dcterms:created xsi:type="dcterms:W3CDTF">2018-08-30T13:11:55Z</dcterms:created>
  <dcterms:modified xsi:type="dcterms:W3CDTF">2020-01-23T16:35:39Z</dcterms:modified>
</cp:coreProperties>
</file>