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9" r:id="rId1"/>
  </p:sldMasterIdLst>
  <p:sldIdLst>
    <p:sldId id="256" r:id="rId2"/>
    <p:sldId id="257" r:id="rId3"/>
    <p:sldId id="282" r:id="rId4"/>
    <p:sldId id="275" r:id="rId5"/>
    <p:sldId id="276" r:id="rId6"/>
    <p:sldId id="27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66FF33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14"/>
      </p:cViewPr>
      <p:guideLst>
        <p:guide orient="horz" pos="26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54027" y="6321664"/>
            <a:ext cx="7619999" cy="36512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 err="1" smtClean="0"/>
              <a:t>Calliop</a:t>
            </a:r>
            <a:r>
              <a:rPr lang="en-US" dirty="0" smtClean="0"/>
              <a:t>-ING – </a:t>
            </a:r>
            <a:r>
              <a:rPr lang="en-US" dirty="0" err="1" smtClean="0"/>
              <a:t>Projekt</a:t>
            </a:r>
            <a:r>
              <a:rPr lang="en-US" dirty="0" smtClean="0"/>
              <a:t> INGOLSTADT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8" name="Grafik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84" y="6315635"/>
            <a:ext cx="923290" cy="3429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31103" y="954081"/>
            <a:ext cx="1905266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1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2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2388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55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5596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393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50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237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pic>
        <p:nvPicPr>
          <p:cNvPr id="7" name="Grafik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336" y="6497171"/>
            <a:ext cx="923290" cy="3429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24693" y="921814"/>
            <a:ext cx="1905266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2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29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6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5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87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5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815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78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309" y="6318270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Calliop-ING – Projekt Ingolstadt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5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PGKcV8NQuPY" TargetMode="Externa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Kompass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Projekt INGOLSTADT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789" y="5903662"/>
            <a:ext cx="4020111" cy="57158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879" y="241540"/>
            <a:ext cx="3871823" cy="3871823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8340744" y="4205799"/>
            <a:ext cx="27959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50"/>
              <a:t>https://pixabay.com/images/id-152121/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/>
          <a:srcRect l="52811" b="30221"/>
          <a:stretch/>
        </p:blipFill>
        <p:spPr>
          <a:xfrm>
            <a:off x="4140678" y="1204156"/>
            <a:ext cx="1640789" cy="1262999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4261448" y="1388319"/>
            <a:ext cx="1362975" cy="103948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9661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1595" y="235922"/>
            <a:ext cx="8911687" cy="1280890"/>
          </a:xfrm>
        </p:spPr>
        <p:txBody>
          <a:bodyPr/>
          <a:lstStyle/>
          <a:p>
            <a:r>
              <a:rPr lang="de-DE" dirty="0" smtClean="0"/>
              <a:t>Überblick „Kompass“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706740" y="1073131"/>
            <a:ext cx="11318842" cy="5172394"/>
          </a:xfrm>
        </p:spPr>
        <p:txBody>
          <a:bodyPr>
            <a:noAutofit/>
          </a:bodyPr>
          <a:lstStyle/>
          <a:p>
            <a:r>
              <a:rPr lang="de-DE" sz="2400" dirty="0"/>
              <a:t>Der Kompass ist im Lagesensor integriert und kann das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b="1" dirty="0" smtClean="0"/>
              <a:t>Magnetfeld </a:t>
            </a:r>
            <a:r>
              <a:rPr lang="de-DE" sz="2400" b="1" dirty="0"/>
              <a:t>unserer Erde messen</a:t>
            </a:r>
            <a:r>
              <a:rPr lang="de-DE" sz="2400" dirty="0"/>
              <a:t> und </a:t>
            </a:r>
            <a:r>
              <a:rPr lang="de-DE" sz="2400" dirty="0" smtClean="0"/>
              <a:t>somit</a:t>
            </a:r>
            <a:br>
              <a:rPr lang="de-DE" sz="2400" dirty="0" smtClean="0"/>
            </a:br>
            <a:r>
              <a:rPr lang="de-DE" sz="2400" dirty="0" smtClean="0"/>
              <a:t>die </a:t>
            </a:r>
            <a:r>
              <a:rPr lang="de-DE" sz="2400" b="1" dirty="0"/>
              <a:t>Himmelsrichtungen</a:t>
            </a:r>
            <a:r>
              <a:rPr lang="de-DE" sz="2400" dirty="0"/>
              <a:t> anzeigen.</a:t>
            </a:r>
            <a:br>
              <a:rPr lang="de-DE" sz="2400" dirty="0"/>
            </a:br>
            <a:endParaRPr lang="de-DE" sz="2400" dirty="0"/>
          </a:p>
          <a:p>
            <a:r>
              <a:rPr lang="de-DE" sz="2400" b="1" dirty="0"/>
              <a:t>Hinweis:</a:t>
            </a:r>
            <a:r>
              <a:rPr lang="de-DE" sz="2400" dirty="0"/>
              <a:t> </a:t>
            </a:r>
            <a:br>
              <a:rPr lang="de-DE" sz="2400" dirty="0"/>
            </a:br>
            <a:r>
              <a:rPr lang="de-DE" sz="2400" b="1" dirty="0"/>
              <a:t>Norden</a:t>
            </a:r>
            <a:r>
              <a:rPr lang="de-DE" sz="2400" dirty="0"/>
              <a:t> ist dort, wo sich der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b="1" dirty="0" smtClean="0"/>
              <a:t>USB-Anschluss</a:t>
            </a:r>
            <a:r>
              <a:rPr lang="de-DE" sz="2400" dirty="0" smtClean="0"/>
              <a:t> </a:t>
            </a:r>
            <a:r>
              <a:rPr lang="de-DE" sz="2400" dirty="0"/>
              <a:t>befindet.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10433461" y="236096"/>
            <a:ext cx="1427578" cy="646331"/>
            <a:chOff x="192968" y="244502"/>
            <a:chExt cx="1427760" cy="646331"/>
          </a:xfrm>
        </p:grpSpPr>
        <p:sp>
          <p:nvSpPr>
            <p:cNvPr id="5" name="Textfeld 212"/>
            <p:cNvSpPr txBox="1"/>
            <p:nvPr/>
          </p:nvSpPr>
          <p:spPr>
            <a:xfrm>
              <a:off x="419249" y="503242"/>
              <a:ext cx="1201479" cy="3714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36000" tIns="3600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de-DE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Wissen</a:t>
              </a:r>
              <a:endParaRPr lang="de-DE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feld 213"/>
            <p:cNvSpPr txBox="1"/>
            <p:nvPr/>
          </p:nvSpPr>
          <p:spPr>
            <a:xfrm>
              <a:off x="192968" y="244502"/>
              <a:ext cx="6512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3600" b="1" dirty="0" smtClean="0">
                  <a:ln w="12700" cap="flat" cmpd="sng" algn="ctr">
                    <a:solidFill>
                      <a:srgbClr val="2F5597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/>
                  <a:latin typeface="Segoe Print" panose="02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W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7716162" y="1775552"/>
            <a:ext cx="3574240" cy="1806336"/>
            <a:chOff x="7214795" y="2074832"/>
            <a:chExt cx="3574240" cy="1806336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795" y="2074832"/>
              <a:ext cx="3574240" cy="1806336"/>
            </a:xfrm>
            <a:prstGeom prst="rect">
              <a:avLst/>
            </a:prstGeom>
          </p:spPr>
        </p:pic>
        <p:sp>
          <p:nvSpPr>
            <p:cNvPr id="8" name="Ellipse 7"/>
            <p:cNvSpPr/>
            <p:nvPr/>
          </p:nvSpPr>
          <p:spPr>
            <a:xfrm>
              <a:off x="9230264" y="2354021"/>
              <a:ext cx="1429449" cy="855005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184" y="2909746"/>
            <a:ext cx="4289953" cy="4289953"/>
          </a:xfrm>
          <a:prstGeom prst="rect">
            <a:avLst/>
          </a:prstGeom>
        </p:spPr>
      </p:pic>
      <p:sp>
        <p:nvSpPr>
          <p:cNvPr id="11" name="Pfeil nach unten 10"/>
          <p:cNvSpPr/>
          <p:nvPr/>
        </p:nvSpPr>
        <p:spPr>
          <a:xfrm>
            <a:off x="6098741" y="3105509"/>
            <a:ext cx="534838" cy="646981"/>
          </a:xfrm>
          <a:prstGeom prst="down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6259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1595" y="235922"/>
            <a:ext cx="8911687" cy="1280890"/>
          </a:xfrm>
        </p:spPr>
        <p:txBody>
          <a:bodyPr/>
          <a:lstStyle/>
          <a:p>
            <a:r>
              <a:rPr lang="de-DE" dirty="0" smtClean="0"/>
              <a:t>Überblick „Kompass“</a:t>
            </a: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10433461" y="236096"/>
            <a:ext cx="1427578" cy="646331"/>
            <a:chOff x="192968" y="244502"/>
            <a:chExt cx="1427760" cy="646331"/>
          </a:xfrm>
        </p:grpSpPr>
        <p:sp>
          <p:nvSpPr>
            <p:cNvPr id="5" name="Textfeld 212"/>
            <p:cNvSpPr txBox="1"/>
            <p:nvPr/>
          </p:nvSpPr>
          <p:spPr>
            <a:xfrm>
              <a:off x="419249" y="503242"/>
              <a:ext cx="1201479" cy="3714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36000" tIns="3600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de-DE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Wissen</a:t>
              </a:r>
              <a:endParaRPr lang="de-DE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feld 213"/>
            <p:cNvSpPr txBox="1"/>
            <p:nvPr/>
          </p:nvSpPr>
          <p:spPr>
            <a:xfrm>
              <a:off x="192968" y="244502"/>
              <a:ext cx="6512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3600" b="1" dirty="0" smtClean="0">
                  <a:ln w="12700" cap="flat" cmpd="sng" algn="ctr">
                    <a:solidFill>
                      <a:srgbClr val="2F5597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/>
                  <a:latin typeface="Segoe Print" panose="02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W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461" y="3013262"/>
            <a:ext cx="2629953" cy="2741602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2582174" y="133497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de-DE" sz="2800" dirty="0">
                <a:ea typeface="Calibri" panose="020F0502020204030204" pitchFamily="34" charset="0"/>
                <a:cs typeface="Calibri" panose="020F0502020204030204" pitchFamily="34" charset="0"/>
              </a:rPr>
              <a:t>Die Himmelsrichtung zeigt der </a:t>
            </a:r>
            <a:endParaRPr lang="de-DE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2800" dirty="0">
                <a:ea typeface="Calibri" panose="020F0502020204030204" pitchFamily="34" charset="0"/>
                <a:cs typeface="Calibri" panose="020F0502020204030204" pitchFamily="34" charset="0"/>
              </a:rPr>
              <a:t>Calliope mini in </a:t>
            </a:r>
            <a:r>
              <a:rPr lang="de-DE" sz="2800" b="1" dirty="0">
                <a:ea typeface="Calibri" panose="020F0502020204030204" pitchFamily="34" charset="0"/>
                <a:cs typeface="Calibri" panose="020F0502020204030204" pitchFamily="34" charset="0"/>
              </a:rPr>
              <a:t>Gradzahlen </a:t>
            </a:r>
            <a:endParaRPr lang="de-DE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2800" b="1" dirty="0">
                <a:ea typeface="Calibri" panose="020F0502020204030204" pitchFamily="34" charset="0"/>
                <a:cs typeface="Calibri" panose="020F0502020204030204" pitchFamily="34" charset="0"/>
              </a:rPr>
              <a:t>zwischen 0° und 360</a:t>
            </a:r>
            <a:r>
              <a:rPr lang="de-DE" sz="2800" dirty="0">
                <a:ea typeface="Calibri" panose="020F0502020204030204" pitchFamily="34" charset="0"/>
                <a:cs typeface="Calibri" panose="020F0502020204030204" pitchFamily="34" charset="0"/>
              </a:rPr>
              <a:t>° an. </a:t>
            </a:r>
            <a:endParaRPr lang="de-DE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86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04" y="360160"/>
            <a:ext cx="8911687" cy="1280890"/>
          </a:xfrm>
        </p:spPr>
        <p:txBody>
          <a:bodyPr/>
          <a:lstStyle/>
          <a:p>
            <a:r>
              <a:rPr lang="de-DE" dirty="0" smtClean="0"/>
              <a:t>Kompass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741917" y="1000605"/>
            <a:ext cx="10363826" cy="5788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/>
              <a:t>Kompass </a:t>
            </a:r>
            <a:r>
              <a:rPr lang="de-DE" sz="2400" b="1" dirty="0" smtClean="0"/>
              <a:t>kalibrieren </a:t>
            </a:r>
            <a:r>
              <a:rPr lang="de-DE" sz="2400" dirty="0" smtClean="0"/>
              <a:t>(= „</a:t>
            </a:r>
            <a:r>
              <a:rPr lang="de-DE" sz="2400" b="1" dirty="0"/>
              <a:t>einstellen</a:t>
            </a:r>
            <a:r>
              <a:rPr lang="de-DE" sz="2400" dirty="0" smtClean="0"/>
              <a:t>“)</a:t>
            </a:r>
            <a:endParaRPr lang="de-DE" sz="2400" dirty="0"/>
          </a:p>
          <a:p>
            <a:r>
              <a:rPr lang="de-DE" sz="2400" dirty="0" smtClean="0"/>
              <a:t>Jedes </a:t>
            </a:r>
            <a:r>
              <a:rPr lang="de-DE" sz="2400" dirty="0"/>
              <a:t>Mal, wenn du den Kompass benutzen möchtest, muss sich der Calliope mini </a:t>
            </a:r>
            <a:r>
              <a:rPr lang="de-DE" sz="2400" b="1" dirty="0"/>
              <a:t>kalibrieren</a:t>
            </a:r>
            <a:r>
              <a:rPr lang="de-DE" sz="2400" dirty="0"/>
              <a:t>. </a:t>
            </a:r>
            <a:r>
              <a:rPr lang="de-DE" sz="2400" dirty="0" smtClean="0"/>
              <a:t>Du wirst dazu aufgefordert, dass du </a:t>
            </a:r>
            <a:r>
              <a:rPr lang="de-DE" sz="2400" b="1" dirty="0"/>
              <a:t>durch Kippen des Calliope </a:t>
            </a:r>
            <a:r>
              <a:rPr lang="de-DE" sz="2400" b="1" dirty="0" smtClean="0"/>
              <a:t>mini </a:t>
            </a:r>
            <a:r>
              <a:rPr lang="de-DE" sz="2400" b="1" dirty="0"/>
              <a:t>einen Kreis </a:t>
            </a:r>
            <a:r>
              <a:rPr lang="de-DE" sz="2400" b="1" dirty="0" smtClean="0"/>
              <a:t>auf dem Display erzeugst</a:t>
            </a:r>
            <a:r>
              <a:rPr lang="de-DE" sz="2400" dirty="0" smtClean="0"/>
              <a:t>. </a:t>
            </a:r>
            <a:br>
              <a:rPr lang="de-DE" sz="2400" dirty="0" smtClean="0"/>
            </a:br>
            <a:r>
              <a:rPr lang="de-DE" sz="2400" b="1" dirty="0" smtClean="0"/>
              <a:t>So </a:t>
            </a:r>
            <a:r>
              <a:rPr lang="de-DE" sz="2400" b="1" dirty="0"/>
              <a:t>geht’s:</a:t>
            </a:r>
            <a:endParaRPr lang="de-DE" sz="2400" dirty="0"/>
          </a:p>
          <a:p>
            <a:r>
              <a:rPr lang="de-DE" sz="2400" dirty="0"/>
              <a:t>Es erscheint zunächst der Text </a:t>
            </a:r>
            <a:r>
              <a:rPr lang="de-DE" sz="2400" b="1" dirty="0"/>
              <a:t>"Draw a </a:t>
            </a:r>
            <a:r>
              <a:rPr lang="de-DE" sz="2400" b="1" dirty="0" err="1"/>
              <a:t>circle</a:t>
            </a:r>
            <a:r>
              <a:rPr lang="de-DE" sz="2400" dirty="0"/>
              <a:t>" </a:t>
            </a:r>
            <a:br>
              <a:rPr lang="de-DE" sz="2400" dirty="0"/>
            </a:br>
            <a:r>
              <a:rPr lang="de-DE" sz="2400" dirty="0"/>
              <a:t>("Zeichne einen Kreis"). </a:t>
            </a:r>
          </a:p>
          <a:p>
            <a:r>
              <a:rPr lang="de-DE" sz="2400" dirty="0"/>
              <a:t>Nun musst du den Calliope </a:t>
            </a:r>
          </a:p>
          <a:p>
            <a:r>
              <a:rPr lang="de-DE" sz="2400" dirty="0"/>
              <a:t>so kippen und drehen bis </a:t>
            </a:r>
            <a:r>
              <a:rPr lang="de-DE" sz="2400" dirty="0" smtClean="0"/>
              <a:t>alle </a:t>
            </a:r>
            <a:r>
              <a:rPr lang="de-DE" sz="2400" dirty="0"/>
              <a:t>äußeren Punkte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(</a:t>
            </a:r>
            <a:r>
              <a:rPr lang="de-DE" sz="2400" dirty="0"/>
              <a:t>bis auf die Eckpunkte) </a:t>
            </a:r>
            <a:r>
              <a:rPr lang="de-DE" sz="2400" dirty="0" smtClean="0"/>
              <a:t>leuchten</a:t>
            </a:r>
          </a:p>
          <a:p>
            <a:r>
              <a:rPr lang="de-DE" sz="2400" dirty="0" smtClean="0"/>
              <a:t>Videoanleitung</a:t>
            </a:r>
            <a:r>
              <a:rPr lang="de-DE" sz="2400" dirty="0"/>
              <a:t>: </a:t>
            </a:r>
            <a:br>
              <a:rPr lang="de-DE" sz="2400" dirty="0"/>
            </a:br>
            <a:r>
              <a:rPr lang="de-DE" sz="2400" dirty="0">
                <a:hlinkClick r:id="rId2"/>
              </a:rPr>
              <a:t>https://</a:t>
            </a:r>
            <a:r>
              <a:rPr lang="de-DE" sz="2400" dirty="0" smtClean="0">
                <a:hlinkClick r:id="rId2"/>
              </a:rPr>
              <a:t>www.youtube.com/watch?v=PGKcV8NQuPY</a:t>
            </a:r>
            <a:endParaRPr lang="de-DE" sz="2400" dirty="0" smtClean="0"/>
          </a:p>
          <a:p>
            <a:endParaRPr lang="de-DE" sz="2400" dirty="0" smtClean="0"/>
          </a:p>
        </p:txBody>
      </p:sp>
      <p:grpSp>
        <p:nvGrpSpPr>
          <p:cNvPr id="10" name="Gruppieren 9"/>
          <p:cNvGrpSpPr/>
          <p:nvPr/>
        </p:nvGrpSpPr>
        <p:grpSpPr>
          <a:xfrm>
            <a:off x="10213682" y="188930"/>
            <a:ext cx="1647356" cy="898525"/>
            <a:chOff x="-26839" y="197336"/>
            <a:chExt cx="1647567" cy="898525"/>
          </a:xfrm>
        </p:grpSpPr>
        <p:sp>
          <p:nvSpPr>
            <p:cNvPr id="11" name="Textfeld 212"/>
            <p:cNvSpPr txBox="1"/>
            <p:nvPr/>
          </p:nvSpPr>
          <p:spPr>
            <a:xfrm>
              <a:off x="419249" y="542925"/>
              <a:ext cx="1201479" cy="3714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36000" tIns="3600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de-DE" sz="16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AUFGABE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feld 213"/>
            <p:cNvSpPr txBox="1"/>
            <p:nvPr/>
          </p:nvSpPr>
          <p:spPr>
            <a:xfrm>
              <a:off x="-26839" y="197336"/>
              <a:ext cx="892175" cy="89852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3600" b="1" dirty="0">
                  <a:ln w="12700" cap="flat" cmpd="sng" algn="ctr">
                    <a:solidFill>
                      <a:srgbClr val="2F5597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/>
                  <a:latin typeface="Segoe Print" panose="02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AA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Grafik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692" y="5161346"/>
            <a:ext cx="953770" cy="90106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4" name="Pfeil nach unten 13"/>
          <p:cNvSpPr/>
          <p:nvPr/>
        </p:nvSpPr>
        <p:spPr>
          <a:xfrm rot="16200000">
            <a:off x="8367490" y="5288387"/>
            <a:ext cx="534838" cy="646981"/>
          </a:xfrm>
          <a:prstGeom prst="down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15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04" y="360160"/>
            <a:ext cx="8911687" cy="695642"/>
          </a:xfrm>
        </p:spPr>
        <p:txBody>
          <a:bodyPr/>
          <a:lstStyle/>
          <a:p>
            <a:r>
              <a:rPr lang="de-DE" dirty="0" smtClean="0"/>
              <a:t>2a Kompass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668677" y="1339570"/>
            <a:ext cx="10363826" cy="4966339"/>
          </a:xfrm>
        </p:spPr>
        <p:txBody>
          <a:bodyPr>
            <a:normAutofit/>
          </a:bodyPr>
          <a:lstStyle/>
          <a:p>
            <a:pPr lvl="0"/>
            <a:r>
              <a:rPr lang="de-DE" sz="2400" b="1" dirty="0"/>
              <a:t>Kalibriere zunächst den Calliope mini.</a:t>
            </a:r>
            <a:br>
              <a:rPr lang="de-DE" sz="2400" b="1" dirty="0"/>
            </a:br>
            <a:r>
              <a:rPr lang="de-DE" sz="2400" dirty="0"/>
              <a:t>Hierzu musst folgendes Programm auf den Calliope </a:t>
            </a:r>
            <a:r>
              <a:rPr lang="de-DE" sz="2400" b="1" dirty="0"/>
              <a:t>übertragen</a:t>
            </a:r>
            <a:r>
              <a:rPr lang="de-DE" sz="2400" dirty="0"/>
              <a:t>.</a:t>
            </a:r>
            <a:br>
              <a:rPr lang="de-DE" sz="2400" dirty="0"/>
            </a:br>
            <a:r>
              <a:rPr lang="de-DE" sz="2400" dirty="0"/>
              <a:t>Verwende am besten eine Zeichenfolge, damit du die Werte besser ablesen kannst</a:t>
            </a:r>
            <a:r>
              <a:rPr lang="de-DE" sz="2400" dirty="0" smtClean="0"/>
              <a:t>.</a:t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/>
          </a:p>
          <a:p>
            <a:pPr lvl="0"/>
            <a:r>
              <a:rPr lang="de-DE" sz="2400" dirty="0" smtClean="0"/>
              <a:t>Zeichne </a:t>
            </a:r>
            <a:r>
              <a:rPr lang="de-DE" sz="2400" dirty="0"/>
              <a:t>nun eine Windrose und </a:t>
            </a:r>
            <a:r>
              <a:rPr lang="de-DE" sz="2400" b="1" dirty="0"/>
              <a:t>richte</a:t>
            </a:r>
            <a:r>
              <a:rPr lang="de-DE" sz="2400" dirty="0"/>
              <a:t> diese mit Hilfe des Calliope mini nach </a:t>
            </a:r>
            <a:r>
              <a:rPr lang="de-DE" sz="2400" b="1" dirty="0"/>
              <a:t>Norden (0°)</a:t>
            </a:r>
            <a:r>
              <a:rPr lang="de-DE" sz="2400" dirty="0"/>
              <a:t> aus!</a:t>
            </a:r>
          </a:p>
          <a:p>
            <a:pPr lvl="0"/>
            <a:r>
              <a:rPr lang="de-DE" sz="2400" dirty="0" smtClean="0"/>
              <a:t>Nun </a:t>
            </a:r>
            <a:r>
              <a:rPr lang="de-DE" sz="2400" dirty="0"/>
              <a:t>den Calliope so auf der Windrose, dass du für jede Himmelsrichtung die passende </a:t>
            </a:r>
            <a:r>
              <a:rPr lang="de-DE" sz="2400" dirty="0" err="1"/>
              <a:t>Gradzahl</a:t>
            </a:r>
            <a:r>
              <a:rPr lang="de-DE" sz="2400" dirty="0"/>
              <a:t> ablesen </a:t>
            </a:r>
            <a:r>
              <a:rPr lang="de-DE" sz="2400" dirty="0" smtClean="0"/>
              <a:t>kannst-</a:t>
            </a:r>
            <a:endParaRPr lang="de-DE" sz="2400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10213682" y="188930"/>
            <a:ext cx="1647356" cy="898525"/>
            <a:chOff x="-26839" y="197336"/>
            <a:chExt cx="1647567" cy="898525"/>
          </a:xfrm>
        </p:grpSpPr>
        <p:sp>
          <p:nvSpPr>
            <p:cNvPr id="11" name="Textfeld 212"/>
            <p:cNvSpPr txBox="1"/>
            <p:nvPr/>
          </p:nvSpPr>
          <p:spPr>
            <a:xfrm>
              <a:off x="419249" y="542925"/>
              <a:ext cx="1201479" cy="3714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36000" tIns="3600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de-DE" sz="16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AUFGABE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feld 213"/>
            <p:cNvSpPr txBox="1"/>
            <p:nvPr/>
          </p:nvSpPr>
          <p:spPr>
            <a:xfrm>
              <a:off x="-26839" y="197336"/>
              <a:ext cx="892175" cy="89852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3600" b="1" dirty="0">
                  <a:ln w="12700" cap="flat" cmpd="sng" algn="ctr">
                    <a:solidFill>
                      <a:srgbClr val="2F5597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/>
                  <a:latin typeface="Segoe Print" panose="02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AA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845" y="2874300"/>
            <a:ext cx="4305901" cy="13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39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04" y="360160"/>
            <a:ext cx="8911687" cy="695642"/>
          </a:xfrm>
        </p:spPr>
        <p:txBody>
          <a:bodyPr/>
          <a:lstStyle/>
          <a:p>
            <a:r>
              <a:rPr lang="de-DE" dirty="0" smtClean="0"/>
              <a:t>2a Kompass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668677" y="1339570"/>
            <a:ext cx="1036382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 smtClean="0"/>
              <a:t>Windrose ausrichten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10291596" y="236096"/>
            <a:ext cx="1569443" cy="646331"/>
            <a:chOff x="51086" y="244502"/>
            <a:chExt cx="1569642" cy="646331"/>
          </a:xfrm>
        </p:grpSpPr>
        <p:sp>
          <p:nvSpPr>
            <p:cNvPr id="6" name="Textfeld 212"/>
            <p:cNvSpPr txBox="1"/>
            <p:nvPr/>
          </p:nvSpPr>
          <p:spPr>
            <a:xfrm>
              <a:off x="419249" y="503242"/>
              <a:ext cx="1201479" cy="3714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36000" tIns="3600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de-DE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Lösung</a:t>
              </a:r>
              <a:endParaRPr lang="de-DE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feld 213"/>
            <p:cNvSpPr txBox="1"/>
            <p:nvPr/>
          </p:nvSpPr>
          <p:spPr>
            <a:xfrm>
              <a:off x="51086" y="244502"/>
              <a:ext cx="934990" cy="646331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3600" b="1" dirty="0" err="1" smtClean="0">
                  <a:ln w="12700" cap="flat" cmpd="sng" algn="ctr">
                    <a:solidFill>
                      <a:srgbClr val="2F5597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/>
                  <a:latin typeface="Segoe Print" panose="02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Lsg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hteck 3"/>
          <p:cNvSpPr/>
          <p:nvPr/>
        </p:nvSpPr>
        <p:spPr>
          <a:xfrm>
            <a:off x="4726859" y="6085431"/>
            <a:ext cx="6829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https://de.wikipedia.org/wiki/Datei:Windrose_klein.svg</a:t>
            </a:r>
          </a:p>
        </p:txBody>
      </p:sp>
      <p:pic>
        <p:nvPicPr>
          <p:cNvPr id="10" name="Grafik 9" descr="https://upload.wikimedia.org/wikipedia/commons/thumb/9/94/Windrose_klein.svg/480px-Windrose_klei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0866">
            <a:off x="4918179" y="1339570"/>
            <a:ext cx="4093845" cy="409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22464">
            <a:off x="5451087" y="1769399"/>
            <a:ext cx="2877199" cy="2877199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6165130" y="2422689"/>
            <a:ext cx="537328" cy="424206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9726654"/>
      </p:ext>
    </p:extLst>
  </p:cSld>
  <p:clrMapOvr>
    <a:masterClrMapping/>
  </p:clrMapOvr>
</p:sld>
</file>

<file path=ppt/theme/theme1.xml><?xml version="1.0" encoding="utf-8"?>
<a:theme xmlns:a="http://schemas.openxmlformats.org/drawingml/2006/main" name="Fetzen">
  <a:themeElements>
    <a:clrScheme name="Fetzen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Fetz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etz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248</Words>
  <Application>Microsoft Office PowerPoint</Application>
  <PresentationFormat>Breitbild</PresentationFormat>
  <Paragraphs>34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Segoe Print</vt:lpstr>
      <vt:lpstr>Times New Roman</vt:lpstr>
      <vt:lpstr>Wingdings 3</vt:lpstr>
      <vt:lpstr>Fetzen</vt:lpstr>
      <vt:lpstr>Kompass</vt:lpstr>
      <vt:lpstr>Überblick „Kompass“</vt:lpstr>
      <vt:lpstr>Überblick „Kompass“</vt:lpstr>
      <vt:lpstr>Kompass</vt:lpstr>
      <vt:lpstr>2a Kompass</vt:lpstr>
      <vt:lpstr>2a Kompass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Calliope</dc:title>
  <dc:creator>Willi Heßlinger</dc:creator>
  <cp:lastModifiedBy>Willi Heßlinger</cp:lastModifiedBy>
  <cp:revision>75</cp:revision>
  <dcterms:created xsi:type="dcterms:W3CDTF">2018-08-30T13:11:55Z</dcterms:created>
  <dcterms:modified xsi:type="dcterms:W3CDTF">2020-01-23T16:39:04Z</dcterms:modified>
</cp:coreProperties>
</file>