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66" r:id="rId3"/>
    <p:sldId id="282" r:id="rId4"/>
    <p:sldId id="283" r:id="rId5"/>
    <p:sldId id="268" r:id="rId6"/>
    <p:sldId id="284" r:id="rId7"/>
    <p:sldId id="285" r:id="rId8"/>
    <p:sldId id="286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Klickzähler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2" y="4797828"/>
            <a:ext cx="8915399" cy="1126283"/>
          </a:xfrm>
        </p:spPr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489276" y="350749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e-DE" sz="1200" dirty="0" smtClean="0"/>
              <a:t>Grafik: https</a:t>
            </a:r>
            <a:r>
              <a:rPr lang="de-DE" sz="1200" dirty="0"/>
              <a:t>://openclipart.org/detail/299032/skipping-rope-2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83" y="135735"/>
            <a:ext cx="4086795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„Variable“ oder „Platzhalter“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Für dieses Projekt muss ein </a:t>
            </a:r>
            <a:r>
              <a:rPr lang="de-DE" sz="2400" b="1" dirty="0"/>
              <a:t>Platzhalter</a:t>
            </a:r>
            <a:r>
              <a:rPr lang="de-DE" sz="2400" dirty="0"/>
              <a:t> (</a:t>
            </a:r>
            <a:r>
              <a:rPr lang="de-DE" sz="2400" b="1" dirty="0"/>
              <a:t>Variable</a:t>
            </a:r>
            <a:r>
              <a:rPr lang="de-DE" sz="2400" dirty="0"/>
              <a:t>) verwendet werden.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Platzhalter</a:t>
            </a:r>
            <a:r>
              <a:rPr lang="de-DE" sz="2400" dirty="0" smtClean="0"/>
              <a:t> </a:t>
            </a:r>
            <a:r>
              <a:rPr lang="de-DE" sz="2400" dirty="0"/>
              <a:t>können für </a:t>
            </a:r>
            <a:endParaRPr lang="de-DE" sz="2400" dirty="0" smtClean="0"/>
          </a:p>
          <a:p>
            <a:r>
              <a:rPr lang="de-DE" sz="2400" b="1" dirty="0" smtClean="0"/>
              <a:t>Zahlen</a:t>
            </a:r>
          </a:p>
          <a:p>
            <a:r>
              <a:rPr lang="de-DE" sz="2400" b="1" dirty="0" smtClean="0"/>
              <a:t>Zeichenketten</a:t>
            </a:r>
          </a:p>
          <a:p>
            <a:r>
              <a:rPr lang="de-DE" sz="2400" b="1" dirty="0" smtClean="0"/>
              <a:t>Farben</a:t>
            </a:r>
            <a:r>
              <a:rPr lang="de-DE" sz="2400" dirty="0" smtClean="0"/>
              <a:t> </a:t>
            </a:r>
            <a:r>
              <a:rPr lang="de-DE" sz="2400" dirty="0"/>
              <a:t>oder </a:t>
            </a:r>
            <a:endParaRPr lang="de-DE" sz="2400" dirty="0" smtClean="0"/>
          </a:p>
          <a:p>
            <a:r>
              <a:rPr lang="de-DE" sz="2400" b="1" dirty="0" smtClean="0"/>
              <a:t>Bilder</a:t>
            </a:r>
            <a:r>
              <a:rPr lang="de-DE" sz="2400" dirty="0" smtClean="0"/>
              <a:t> stehen.</a:t>
            </a:r>
          </a:p>
          <a:p>
            <a:endParaRPr lang="de-DE" sz="2400" dirty="0"/>
          </a:p>
          <a:p>
            <a:r>
              <a:rPr lang="de-DE" sz="2400" dirty="0" smtClean="0"/>
              <a:t>Variablen (Platzhalter) können ihren </a:t>
            </a:r>
            <a:r>
              <a:rPr lang="de-DE" sz="2400" dirty="0"/>
              <a:t>Wert </a:t>
            </a:r>
            <a:r>
              <a:rPr lang="de-DE" sz="2400" b="1" dirty="0"/>
              <a:t>verändern</a:t>
            </a:r>
            <a:r>
              <a:rPr lang="de-DE" sz="2400" dirty="0"/>
              <a:t>. </a:t>
            </a:r>
            <a:endParaRPr lang="de-DE" sz="2400" dirty="0" smtClean="0"/>
          </a:p>
          <a:p>
            <a:r>
              <a:rPr lang="de-DE" sz="2400" dirty="0" smtClean="0"/>
              <a:t>Der Wert ist veränderbar (variabel).</a:t>
            </a:r>
            <a:endParaRPr lang="de-DE" sz="2400" dirty="0"/>
          </a:p>
          <a:p>
            <a:pPr marL="0" indent="0">
              <a:buNone/>
            </a:pP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>
              <a:solidFill>
                <a:srgbClr val="0000FF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7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52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„Variable“ oder „Platzhalter“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Am einfachsten kannst du dir die Variable als eine </a:t>
            </a:r>
            <a:r>
              <a:rPr lang="de-DE" sz="2400" b="1" dirty="0" smtClean="0"/>
              <a:t>Box</a:t>
            </a:r>
            <a:r>
              <a:rPr lang="de-DE" sz="2400" dirty="0" smtClean="0"/>
              <a:t> vorstellen.</a:t>
            </a:r>
          </a:p>
          <a:p>
            <a:pPr marL="0" indent="0">
              <a:buNone/>
            </a:pPr>
            <a:r>
              <a:rPr lang="de-DE" sz="2400" dirty="0" smtClean="0"/>
              <a:t>In diese Box können beispielsweise beliebige Nummernkarten gelegt werden. Anschließend werden diese Karten in der Box verarbeitet und später wieder herausgeholt werden.</a:t>
            </a:r>
            <a:endParaRPr lang="de-DE" sz="2400" dirty="0"/>
          </a:p>
          <a:p>
            <a:pPr marL="0" indent="0">
              <a:buNone/>
            </a:pP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>
              <a:solidFill>
                <a:srgbClr val="0000FF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7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Flussdiagramm: Magnetplattenspeicher 4"/>
          <p:cNvSpPr/>
          <p:nvPr/>
        </p:nvSpPr>
        <p:spPr>
          <a:xfrm>
            <a:off x="3338422" y="4330461"/>
            <a:ext cx="4183812" cy="193231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3623094" y="4382220"/>
            <a:ext cx="3614468" cy="50895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 rot="165120">
            <a:off x="4889520" y="3776732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</a:t>
            </a:r>
            <a:endParaRPr lang="de-DE" b="1" dirty="0"/>
          </a:p>
        </p:txBody>
      </p:sp>
      <p:sp>
        <p:nvSpPr>
          <p:cNvPr id="15" name="Abgerundetes Rechteck 14"/>
          <p:cNvSpPr/>
          <p:nvPr/>
        </p:nvSpPr>
        <p:spPr>
          <a:xfrm rot="1531078">
            <a:off x="5092399" y="4283152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5100414" y="3446655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8</a:t>
            </a:r>
            <a:endParaRPr lang="de-DE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5421700" y="3702170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3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872425" y="3197262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18" name="Abgerundetes Rechteck 17"/>
          <p:cNvSpPr/>
          <p:nvPr/>
        </p:nvSpPr>
        <p:spPr>
          <a:xfrm>
            <a:off x="5527423" y="4190284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6</a:t>
            </a:r>
            <a:endParaRPr lang="de-DE" b="1" dirty="0"/>
          </a:p>
        </p:txBody>
      </p:sp>
      <p:sp>
        <p:nvSpPr>
          <p:cNvPr id="19" name="Abgerundetes Rechteck 18"/>
          <p:cNvSpPr/>
          <p:nvPr/>
        </p:nvSpPr>
        <p:spPr>
          <a:xfrm rot="1532713">
            <a:off x="4769565" y="4047831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7</a:t>
            </a:r>
            <a:endParaRPr lang="de-DE" b="1" dirty="0"/>
          </a:p>
        </p:txBody>
      </p:sp>
      <p:sp>
        <p:nvSpPr>
          <p:cNvPr id="20" name="Rechteck 19"/>
          <p:cNvSpPr/>
          <p:nvPr/>
        </p:nvSpPr>
        <p:spPr>
          <a:xfrm>
            <a:off x="7594247" y="4891177"/>
            <a:ext cx="1367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Box</a:t>
            </a:r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Abgerundetes Rechteck 11"/>
          <p:cNvSpPr/>
          <p:nvPr/>
        </p:nvSpPr>
        <p:spPr>
          <a:xfrm rot="19849963">
            <a:off x="4562234" y="4299848"/>
            <a:ext cx="439947" cy="517585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0907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221" y="3810828"/>
            <a:ext cx="1102362" cy="13175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„Variable“ oder „Platzhalter“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Beim Spiel „Mein rechter, rechter Platz ist leer!“ Kannst du dir den </a:t>
            </a:r>
            <a:br>
              <a:rPr lang="de-DE" sz="2400" dirty="0" smtClean="0"/>
            </a:br>
            <a:r>
              <a:rPr lang="de-DE" sz="2400" b="1" dirty="0" smtClean="0"/>
              <a:t>freien</a:t>
            </a:r>
            <a:r>
              <a:rPr lang="de-DE" sz="2400" dirty="0" smtClean="0"/>
              <a:t> </a:t>
            </a:r>
            <a:r>
              <a:rPr lang="de-DE" sz="2400" b="1" dirty="0" smtClean="0"/>
              <a:t>Platz (Stuhl) </a:t>
            </a:r>
            <a:r>
              <a:rPr lang="de-DE" sz="2400" dirty="0" smtClean="0"/>
              <a:t>neben dir auch als </a:t>
            </a:r>
            <a:r>
              <a:rPr lang="de-DE" sz="2400" b="1" dirty="0" smtClean="0"/>
              <a:t>Variable (Platzhalter) </a:t>
            </a:r>
            <a:r>
              <a:rPr lang="de-DE" sz="2400" dirty="0" smtClean="0"/>
              <a:t>vorstellen. </a:t>
            </a:r>
            <a:br>
              <a:rPr lang="de-DE" sz="2400" dirty="0" smtClean="0"/>
            </a:br>
            <a:r>
              <a:rPr lang="de-DE" sz="2400" dirty="0" smtClean="0"/>
              <a:t>Hier </a:t>
            </a:r>
            <a:r>
              <a:rPr lang="de-DE" sz="2400" b="1" dirty="0" smtClean="0"/>
              <a:t>ändert</a:t>
            </a:r>
            <a:r>
              <a:rPr lang="de-DE" sz="2400" dirty="0" smtClean="0"/>
              <a:t> sich immer die Person, die auf dem Stuhl sitzt.</a:t>
            </a:r>
            <a:endParaRPr lang="de-DE" sz="2400" dirty="0"/>
          </a:p>
          <a:p>
            <a:pPr marL="0" indent="0">
              <a:buNone/>
            </a:pPr>
            <a:endParaRPr lang="de-DE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b="1" dirty="0">
              <a:solidFill>
                <a:srgbClr val="0000FF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7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hteck 3"/>
          <p:cNvSpPr/>
          <p:nvPr/>
        </p:nvSpPr>
        <p:spPr>
          <a:xfrm>
            <a:off x="5047438" y="6348019"/>
            <a:ext cx="348364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 smtClean="0"/>
              <a:t>Grafik: https</a:t>
            </a:r>
            <a:r>
              <a:rPr lang="de-DE" sz="1050" dirty="0"/>
              <a:t>://openclipart.org/detail/287114/n-silla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659" y="3715601"/>
            <a:ext cx="1102362" cy="1317564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453" y="3725835"/>
            <a:ext cx="1102362" cy="1317564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380" y="3810828"/>
            <a:ext cx="1102362" cy="1317564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2158739" y="3203456"/>
            <a:ext cx="1120974" cy="2011123"/>
            <a:chOff x="2158739" y="3203456"/>
            <a:chExt cx="1120974" cy="2011123"/>
          </a:xfrm>
        </p:grpSpPr>
        <p:sp>
          <p:nvSpPr>
            <p:cNvPr id="24" name="Ellipse 23"/>
            <p:cNvSpPr/>
            <p:nvPr/>
          </p:nvSpPr>
          <p:spPr>
            <a:xfrm rot="858730">
              <a:off x="2859326" y="3203456"/>
              <a:ext cx="353424" cy="45666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reihandform 26"/>
            <p:cNvSpPr/>
            <p:nvPr/>
          </p:nvSpPr>
          <p:spPr>
            <a:xfrm>
              <a:off x="2158739" y="4299438"/>
              <a:ext cx="865815" cy="739100"/>
            </a:xfrm>
            <a:custGeom>
              <a:avLst/>
              <a:gdLst>
                <a:gd name="connsiteX0" fmla="*/ 865815 w 865815"/>
                <a:gd name="connsiteY0" fmla="*/ 0 h 739100"/>
                <a:gd name="connsiteX1" fmla="*/ 725138 w 865815"/>
                <a:gd name="connsiteY1" fmla="*/ 140677 h 739100"/>
                <a:gd name="connsiteX2" fmla="*/ 285523 w 865815"/>
                <a:gd name="connsiteY2" fmla="*/ 158262 h 739100"/>
                <a:gd name="connsiteX3" fmla="*/ 4169 w 865815"/>
                <a:gd name="connsiteY3" fmla="*/ 131885 h 739100"/>
                <a:gd name="connsiteX4" fmla="*/ 109676 w 865815"/>
                <a:gd name="connsiteY4" fmla="*/ 685800 h 739100"/>
                <a:gd name="connsiteX5" fmla="*/ 118469 w 865815"/>
                <a:gd name="connsiteY5" fmla="*/ 685800 h 73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5815" h="739100">
                  <a:moveTo>
                    <a:pt x="865815" y="0"/>
                  </a:moveTo>
                  <a:cubicBezTo>
                    <a:pt x="843834" y="57150"/>
                    <a:pt x="821853" y="114300"/>
                    <a:pt x="725138" y="140677"/>
                  </a:cubicBezTo>
                  <a:cubicBezTo>
                    <a:pt x="628423" y="167054"/>
                    <a:pt x="405684" y="159727"/>
                    <a:pt x="285523" y="158262"/>
                  </a:cubicBezTo>
                  <a:cubicBezTo>
                    <a:pt x="165362" y="156797"/>
                    <a:pt x="33477" y="43962"/>
                    <a:pt x="4169" y="131885"/>
                  </a:cubicBezTo>
                  <a:cubicBezTo>
                    <a:pt x="-25139" y="219808"/>
                    <a:pt x="109676" y="685800"/>
                    <a:pt x="109676" y="685800"/>
                  </a:cubicBezTo>
                  <a:cubicBezTo>
                    <a:pt x="128726" y="778119"/>
                    <a:pt x="123597" y="731959"/>
                    <a:pt x="118469" y="685800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2329962" y="3715601"/>
              <a:ext cx="949751" cy="498844"/>
            </a:xfrm>
            <a:custGeom>
              <a:avLst/>
              <a:gdLst>
                <a:gd name="connsiteX0" fmla="*/ 0 w 949751"/>
                <a:gd name="connsiteY0" fmla="*/ 258522 h 498844"/>
                <a:gd name="connsiteX1" fmla="*/ 202223 w 949751"/>
                <a:gd name="connsiteY1" fmla="*/ 267314 h 498844"/>
                <a:gd name="connsiteX2" fmla="*/ 509953 w 949751"/>
                <a:gd name="connsiteY2" fmla="*/ 21130 h 498844"/>
                <a:gd name="connsiteX3" fmla="*/ 668215 w 949751"/>
                <a:gd name="connsiteY3" fmla="*/ 21130 h 498844"/>
                <a:gd name="connsiteX4" fmla="*/ 949569 w 949751"/>
                <a:gd name="connsiteY4" fmla="*/ 91468 h 498844"/>
                <a:gd name="connsiteX5" fmla="*/ 624253 w 949751"/>
                <a:gd name="connsiteY5" fmla="*/ 284899 h 498844"/>
                <a:gd name="connsiteX6" fmla="*/ 378069 w 949751"/>
                <a:gd name="connsiteY6" fmla="*/ 469537 h 498844"/>
                <a:gd name="connsiteX7" fmla="*/ 351692 w 949751"/>
                <a:gd name="connsiteY7" fmla="*/ 495914 h 49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9751" h="498844">
                  <a:moveTo>
                    <a:pt x="0" y="258522"/>
                  </a:moveTo>
                  <a:cubicBezTo>
                    <a:pt x="58615" y="282700"/>
                    <a:pt x="117231" y="306879"/>
                    <a:pt x="202223" y="267314"/>
                  </a:cubicBezTo>
                  <a:cubicBezTo>
                    <a:pt x="287215" y="227749"/>
                    <a:pt x="432288" y="62161"/>
                    <a:pt x="509953" y="21130"/>
                  </a:cubicBezTo>
                  <a:cubicBezTo>
                    <a:pt x="587618" y="-19901"/>
                    <a:pt x="594946" y="9407"/>
                    <a:pt x="668215" y="21130"/>
                  </a:cubicBezTo>
                  <a:cubicBezTo>
                    <a:pt x="741484" y="32853"/>
                    <a:pt x="956896" y="47507"/>
                    <a:pt x="949569" y="91468"/>
                  </a:cubicBezTo>
                  <a:cubicBezTo>
                    <a:pt x="942242" y="135429"/>
                    <a:pt x="719503" y="221888"/>
                    <a:pt x="624253" y="284899"/>
                  </a:cubicBezTo>
                  <a:cubicBezTo>
                    <a:pt x="529003" y="347910"/>
                    <a:pt x="378069" y="469537"/>
                    <a:pt x="378069" y="469537"/>
                  </a:cubicBezTo>
                  <a:cubicBezTo>
                    <a:pt x="332642" y="504706"/>
                    <a:pt x="342167" y="500310"/>
                    <a:pt x="351692" y="495914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2246104" y="3696714"/>
              <a:ext cx="803862" cy="1517865"/>
            </a:xfrm>
            <a:custGeom>
              <a:avLst/>
              <a:gdLst>
                <a:gd name="connsiteX0" fmla="*/ 783022 w 803862"/>
                <a:gd name="connsiteY0" fmla="*/ 0 h 1517865"/>
                <a:gd name="connsiteX1" fmla="*/ 783022 w 803862"/>
                <a:gd name="connsiteY1" fmla="*/ 492369 h 1517865"/>
                <a:gd name="connsiteX2" fmla="*/ 783022 w 803862"/>
                <a:gd name="connsiteY2" fmla="*/ 773723 h 1517865"/>
                <a:gd name="connsiteX3" fmla="*/ 501668 w 803862"/>
                <a:gd name="connsiteY3" fmla="*/ 861646 h 1517865"/>
                <a:gd name="connsiteX4" fmla="*/ 132391 w 803862"/>
                <a:gd name="connsiteY4" fmla="*/ 896816 h 1517865"/>
                <a:gd name="connsiteX5" fmla="*/ 9299 w 803862"/>
                <a:gd name="connsiteY5" fmla="*/ 1468316 h 1517865"/>
                <a:gd name="connsiteX6" fmla="*/ 18091 w 803862"/>
                <a:gd name="connsiteY6" fmla="*/ 1450731 h 15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62" h="1517865">
                  <a:moveTo>
                    <a:pt x="783022" y="0"/>
                  </a:moveTo>
                  <a:lnTo>
                    <a:pt x="783022" y="492369"/>
                  </a:lnTo>
                  <a:cubicBezTo>
                    <a:pt x="783022" y="621323"/>
                    <a:pt x="829914" y="712177"/>
                    <a:pt x="783022" y="773723"/>
                  </a:cubicBezTo>
                  <a:cubicBezTo>
                    <a:pt x="736130" y="835269"/>
                    <a:pt x="610106" y="841131"/>
                    <a:pt x="501668" y="861646"/>
                  </a:cubicBezTo>
                  <a:cubicBezTo>
                    <a:pt x="393229" y="882162"/>
                    <a:pt x="214452" y="795704"/>
                    <a:pt x="132391" y="896816"/>
                  </a:cubicBezTo>
                  <a:cubicBezTo>
                    <a:pt x="50330" y="997928"/>
                    <a:pt x="28349" y="1375997"/>
                    <a:pt x="9299" y="1468316"/>
                  </a:cubicBezTo>
                  <a:cubicBezTo>
                    <a:pt x="-9751" y="1560635"/>
                    <a:pt x="4170" y="1505683"/>
                    <a:pt x="18091" y="1450731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3402600" y="3117269"/>
            <a:ext cx="1120974" cy="2011123"/>
            <a:chOff x="2158739" y="3203456"/>
            <a:chExt cx="1120974" cy="2011123"/>
          </a:xfrm>
        </p:grpSpPr>
        <p:sp>
          <p:nvSpPr>
            <p:cNvPr id="37" name="Ellipse 36"/>
            <p:cNvSpPr/>
            <p:nvPr/>
          </p:nvSpPr>
          <p:spPr>
            <a:xfrm rot="858730">
              <a:off x="2859326" y="3203456"/>
              <a:ext cx="353424" cy="45666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Freihandform 37"/>
            <p:cNvSpPr/>
            <p:nvPr/>
          </p:nvSpPr>
          <p:spPr>
            <a:xfrm>
              <a:off x="2158739" y="4299438"/>
              <a:ext cx="865815" cy="739100"/>
            </a:xfrm>
            <a:custGeom>
              <a:avLst/>
              <a:gdLst>
                <a:gd name="connsiteX0" fmla="*/ 865815 w 865815"/>
                <a:gd name="connsiteY0" fmla="*/ 0 h 739100"/>
                <a:gd name="connsiteX1" fmla="*/ 725138 w 865815"/>
                <a:gd name="connsiteY1" fmla="*/ 140677 h 739100"/>
                <a:gd name="connsiteX2" fmla="*/ 285523 w 865815"/>
                <a:gd name="connsiteY2" fmla="*/ 158262 h 739100"/>
                <a:gd name="connsiteX3" fmla="*/ 4169 w 865815"/>
                <a:gd name="connsiteY3" fmla="*/ 131885 h 739100"/>
                <a:gd name="connsiteX4" fmla="*/ 109676 w 865815"/>
                <a:gd name="connsiteY4" fmla="*/ 685800 h 739100"/>
                <a:gd name="connsiteX5" fmla="*/ 118469 w 865815"/>
                <a:gd name="connsiteY5" fmla="*/ 685800 h 73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5815" h="739100">
                  <a:moveTo>
                    <a:pt x="865815" y="0"/>
                  </a:moveTo>
                  <a:cubicBezTo>
                    <a:pt x="843834" y="57150"/>
                    <a:pt x="821853" y="114300"/>
                    <a:pt x="725138" y="140677"/>
                  </a:cubicBezTo>
                  <a:cubicBezTo>
                    <a:pt x="628423" y="167054"/>
                    <a:pt x="405684" y="159727"/>
                    <a:pt x="285523" y="158262"/>
                  </a:cubicBezTo>
                  <a:cubicBezTo>
                    <a:pt x="165362" y="156797"/>
                    <a:pt x="33477" y="43962"/>
                    <a:pt x="4169" y="131885"/>
                  </a:cubicBezTo>
                  <a:cubicBezTo>
                    <a:pt x="-25139" y="219808"/>
                    <a:pt x="109676" y="685800"/>
                    <a:pt x="109676" y="685800"/>
                  </a:cubicBezTo>
                  <a:cubicBezTo>
                    <a:pt x="128726" y="778119"/>
                    <a:pt x="123597" y="731959"/>
                    <a:pt x="118469" y="685800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Freihandform 38"/>
            <p:cNvSpPr/>
            <p:nvPr/>
          </p:nvSpPr>
          <p:spPr>
            <a:xfrm>
              <a:off x="2329962" y="3715601"/>
              <a:ext cx="949751" cy="498844"/>
            </a:xfrm>
            <a:custGeom>
              <a:avLst/>
              <a:gdLst>
                <a:gd name="connsiteX0" fmla="*/ 0 w 949751"/>
                <a:gd name="connsiteY0" fmla="*/ 258522 h 498844"/>
                <a:gd name="connsiteX1" fmla="*/ 202223 w 949751"/>
                <a:gd name="connsiteY1" fmla="*/ 267314 h 498844"/>
                <a:gd name="connsiteX2" fmla="*/ 509953 w 949751"/>
                <a:gd name="connsiteY2" fmla="*/ 21130 h 498844"/>
                <a:gd name="connsiteX3" fmla="*/ 668215 w 949751"/>
                <a:gd name="connsiteY3" fmla="*/ 21130 h 498844"/>
                <a:gd name="connsiteX4" fmla="*/ 949569 w 949751"/>
                <a:gd name="connsiteY4" fmla="*/ 91468 h 498844"/>
                <a:gd name="connsiteX5" fmla="*/ 624253 w 949751"/>
                <a:gd name="connsiteY5" fmla="*/ 284899 h 498844"/>
                <a:gd name="connsiteX6" fmla="*/ 378069 w 949751"/>
                <a:gd name="connsiteY6" fmla="*/ 469537 h 498844"/>
                <a:gd name="connsiteX7" fmla="*/ 351692 w 949751"/>
                <a:gd name="connsiteY7" fmla="*/ 495914 h 49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9751" h="498844">
                  <a:moveTo>
                    <a:pt x="0" y="258522"/>
                  </a:moveTo>
                  <a:cubicBezTo>
                    <a:pt x="58615" y="282700"/>
                    <a:pt x="117231" y="306879"/>
                    <a:pt x="202223" y="267314"/>
                  </a:cubicBezTo>
                  <a:cubicBezTo>
                    <a:pt x="287215" y="227749"/>
                    <a:pt x="432288" y="62161"/>
                    <a:pt x="509953" y="21130"/>
                  </a:cubicBezTo>
                  <a:cubicBezTo>
                    <a:pt x="587618" y="-19901"/>
                    <a:pt x="594946" y="9407"/>
                    <a:pt x="668215" y="21130"/>
                  </a:cubicBezTo>
                  <a:cubicBezTo>
                    <a:pt x="741484" y="32853"/>
                    <a:pt x="956896" y="47507"/>
                    <a:pt x="949569" y="91468"/>
                  </a:cubicBezTo>
                  <a:cubicBezTo>
                    <a:pt x="942242" y="135429"/>
                    <a:pt x="719503" y="221888"/>
                    <a:pt x="624253" y="284899"/>
                  </a:cubicBezTo>
                  <a:cubicBezTo>
                    <a:pt x="529003" y="347910"/>
                    <a:pt x="378069" y="469537"/>
                    <a:pt x="378069" y="469537"/>
                  </a:cubicBezTo>
                  <a:cubicBezTo>
                    <a:pt x="332642" y="504706"/>
                    <a:pt x="342167" y="500310"/>
                    <a:pt x="351692" y="495914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Freihandform 39"/>
            <p:cNvSpPr/>
            <p:nvPr/>
          </p:nvSpPr>
          <p:spPr>
            <a:xfrm>
              <a:off x="2246104" y="3696714"/>
              <a:ext cx="803862" cy="1517865"/>
            </a:xfrm>
            <a:custGeom>
              <a:avLst/>
              <a:gdLst>
                <a:gd name="connsiteX0" fmla="*/ 783022 w 803862"/>
                <a:gd name="connsiteY0" fmla="*/ 0 h 1517865"/>
                <a:gd name="connsiteX1" fmla="*/ 783022 w 803862"/>
                <a:gd name="connsiteY1" fmla="*/ 492369 h 1517865"/>
                <a:gd name="connsiteX2" fmla="*/ 783022 w 803862"/>
                <a:gd name="connsiteY2" fmla="*/ 773723 h 1517865"/>
                <a:gd name="connsiteX3" fmla="*/ 501668 w 803862"/>
                <a:gd name="connsiteY3" fmla="*/ 861646 h 1517865"/>
                <a:gd name="connsiteX4" fmla="*/ 132391 w 803862"/>
                <a:gd name="connsiteY4" fmla="*/ 896816 h 1517865"/>
                <a:gd name="connsiteX5" fmla="*/ 9299 w 803862"/>
                <a:gd name="connsiteY5" fmla="*/ 1468316 h 1517865"/>
                <a:gd name="connsiteX6" fmla="*/ 18091 w 803862"/>
                <a:gd name="connsiteY6" fmla="*/ 1450731 h 15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62" h="1517865">
                  <a:moveTo>
                    <a:pt x="783022" y="0"/>
                  </a:moveTo>
                  <a:lnTo>
                    <a:pt x="783022" y="492369"/>
                  </a:lnTo>
                  <a:cubicBezTo>
                    <a:pt x="783022" y="621323"/>
                    <a:pt x="829914" y="712177"/>
                    <a:pt x="783022" y="773723"/>
                  </a:cubicBezTo>
                  <a:cubicBezTo>
                    <a:pt x="736130" y="835269"/>
                    <a:pt x="610106" y="841131"/>
                    <a:pt x="501668" y="861646"/>
                  </a:cubicBezTo>
                  <a:cubicBezTo>
                    <a:pt x="393229" y="882162"/>
                    <a:pt x="214452" y="795704"/>
                    <a:pt x="132391" y="896816"/>
                  </a:cubicBezTo>
                  <a:cubicBezTo>
                    <a:pt x="50330" y="997928"/>
                    <a:pt x="28349" y="1375997"/>
                    <a:pt x="9299" y="1468316"/>
                  </a:cubicBezTo>
                  <a:cubicBezTo>
                    <a:pt x="-9751" y="1560635"/>
                    <a:pt x="4170" y="1505683"/>
                    <a:pt x="18091" y="1450731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6683668" y="3161230"/>
            <a:ext cx="1120974" cy="2011123"/>
            <a:chOff x="2158739" y="3203456"/>
            <a:chExt cx="1120974" cy="2011123"/>
          </a:xfrm>
        </p:grpSpPr>
        <p:sp>
          <p:nvSpPr>
            <p:cNvPr id="42" name="Ellipse 41"/>
            <p:cNvSpPr/>
            <p:nvPr/>
          </p:nvSpPr>
          <p:spPr>
            <a:xfrm rot="858730">
              <a:off x="2859326" y="3203456"/>
              <a:ext cx="353424" cy="456660"/>
            </a:xfrm>
            <a:prstGeom prst="ellipse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Freihandform 42"/>
            <p:cNvSpPr/>
            <p:nvPr/>
          </p:nvSpPr>
          <p:spPr>
            <a:xfrm>
              <a:off x="2158739" y="4299438"/>
              <a:ext cx="865815" cy="739100"/>
            </a:xfrm>
            <a:custGeom>
              <a:avLst/>
              <a:gdLst>
                <a:gd name="connsiteX0" fmla="*/ 865815 w 865815"/>
                <a:gd name="connsiteY0" fmla="*/ 0 h 739100"/>
                <a:gd name="connsiteX1" fmla="*/ 725138 w 865815"/>
                <a:gd name="connsiteY1" fmla="*/ 140677 h 739100"/>
                <a:gd name="connsiteX2" fmla="*/ 285523 w 865815"/>
                <a:gd name="connsiteY2" fmla="*/ 158262 h 739100"/>
                <a:gd name="connsiteX3" fmla="*/ 4169 w 865815"/>
                <a:gd name="connsiteY3" fmla="*/ 131885 h 739100"/>
                <a:gd name="connsiteX4" fmla="*/ 109676 w 865815"/>
                <a:gd name="connsiteY4" fmla="*/ 685800 h 739100"/>
                <a:gd name="connsiteX5" fmla="*/ 118469 w 865815"/>
                <a:gd name="connsiteY5" fmla="*/ 685800 h 73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5815" h="739100">
                  <a:moveTo>
                    <a:pt x="865815" y="0"/>
                  </a:moveTo>
                  <a:cubicBezTo>
                    <a:pt x="843834" y="57150"/>
                    <a:pt x="821853" y="114300"/>
                    <a:pt x="725138" y="140677"/>
                  </a:cubicBezTo>
                  <a:cubicBezTo>
                    <a:pt x="628423" y="167054"/>
                    <a:pt x="405684" y="159727"/>
                    <a:pt x="285523" y="158262"/>
                  </a:cubicBezTo>
                  <a:cubicBezTo>
                    <a:pt x="165362" y="156797"/>
                    <a:pt x="33477" y="43962"/>
                    <a:pt x="4169" y="131885"/>
                  </a:cubicBezTo>
                  <a:cubicBezTo>
                    <a:pt x="-25139" y="219808"/>
                    <a:pt x="109676" y="685800"/>
                    <a:pt x="109676" y="685800"/>
                  </a:cubicBezTo>
                  <a:cubicBezTo>
                    <a:pt x="128726" y="778119"/>
                    <a:pt x="123597" y="731959"/>
                    <a:pt x="118469" y="685800"/>
                  </a:cubicBezTo>
                </a:path>
              </a:pathLst>
            </a:cu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2329962" y="3715601"/>
              <a:ext cx="949751" cy="498844"/>
            </a:xfrm>
            <a:custGeom>
              <a:avLst/>
              <a:gdLst>
                <a:gd name="connsiteX0" fmla="*/ 0 w 949751"/>
                <a:gd name="connsiteY0" fmla="*/ 258522 h 498844"/>
                <a:gd name="connsiteX1" fmla="*/ 202223 w 949751"/>
                <a:gd name="connsiteY1" fmla="*/ 267314 h 498844"/>
                <a:gd name="connsiteX2" fmla="*/ 509953 w 949751"/>
                <a:gd name="connsiteY2" fmla="*/ 21130 h 498844"/>
                <a:gd name="connsiteX3" fmla="*/ 668215 w 949751"/>
                <a:gd name="connsiteY3" fmla="*/ 21130 h 498844"/>
                <a:gd name="connsiteX4" fmla="*/ 949569 w 949751"/>
                <a:gd name="connsiteY4" fmla="*/ 91468 h 498844"/>
                <a:gd name="connsiteX5" fmla="*/ 624253 w 949751"/>
                <a:gd name="connsiteY5" fmla="*/ 284899 h 498844"/>
                <a:gd name="connsiteX6" fmla="*/ 378069 w 949751"/>
                <a:gd name="connsiteY6" fmla="*/ 469537 h 498844"/>
                <a:gd name="connsiteX7" fmla="*/ 351692 w 949751"/>
                <a:gd name="connsiteY7" fmla="*/ 495914 h 49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9751" h="498844">
                  <a:moveTo>
                    <a:pt x="0" y="258522"/>
                  </a:moveTo>
                  <a:cubicBezTo>
                    <a:pt x="58615" y="282700"/>
                    <a:pt x="117231" y="306879"/>
                    <a:pt x="202223" y="267314"/>
                  </a:cubicBezTo>
                  <a:cubicBezTo>
                    <a:pt x="287215" y="227749"/>
                    <a:pt x="432288" y="62161"/>
                    <a:pt x="509953" y="21130"/>
                  </a:cubicBezTo>
                  <a:cubicBezTo>
                    <a:pt x="587618" y="-19901"/>
                    <a:pt x="594946" y="9407"/>
                    <a:pt x="668215" y="21130"/>
                  </a:cubicBezTo>
                  <a:cubicBezTo>
                    <a:pt x="741484" y="32853"/>
                    <a:pt x="956896" y="47507"/>
                    <a:pt x="949569" y="91468"/>
                  </a:cubicBezTo>
                  <a:cubicBezTo>
                    <a:pt x="942242" y="135429"/>
                    <a:pt x="719503" y="221888"/>
                    <a:pt x="624253" y="284899"/>
                  </a:cubicBezTo>
                  <a:cubicBezTo>
                    <a:pt x="529003" y="347910"/>
                    <a:pt x="378069" y="469537"/>
                    <a:pt x="378069" y="469537"/>
                  </a:cubicBezTo>
                  <a:cubicBezTo>
                    <a:pt x="332642" y="504706"/>
                    <a:pt x="342167" y="500310"/>
                    <a:pt x="351692" y="495914"/>
                  </a:cubicBezTo>
                </a:path>
              </a:pathLst>
            </a:cu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Freihandform 44"/>
            <p:cNvSpPr/>
            <p:nvPr/>
          </p:nvSpPr>
          <p:spPr>
            <a:xfrm>
              <a:off x="2246104" y="3696714"/>
              <a:ext cx="803862" cy="1517865"/>
            </a:xfrm>
            <a:custGeom>
              <a:avLst/>
              <a:gdLst>
                <a:gd name="connsiteX0" fmla="*/ 783022 w 803862"/>
                <a:gd name="connsiteY0" fmla="*/ 0 h 1517865"/>
                <a:gd name="connsiteX1" fmla="*/ 783022 w 803862"/>
                <a:gd name="connsiteY1" fmla="*/ 492369 h 1517865"/>
                <a:gd name="connsiteX2" fmla="*/ 783022 w 803862"/>
                <a:gd name="connsiteY2" fmla="*/ 773723 h 1517865"/>
                <a:gd name="connsiteX3" fmla="*/ 501668 w 803862"/>
                <a:gd name="connsiteY3" fmla="*/ 861646 h 1517865"/>
                <a:gd name="connsiteX4" fmla="*/ 132391 w 803862"/>
                <a:gd name="connsiteY4" fmla="*/ 896816 h 1517865"/>
                <a:gd name="connsiteX5" fmla="*/ 9299 w 803862"/>
                <a:gd name="connsiteY5" fmla="*/ 1468316 h 1517865"/>
                <a:gd name="connsiteX6" fmla="*/ 18091 w 803862"/>
                <a:gd name="connsiteY6" fmla="*/ 1450731 h 151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62" h="1517865">
                  <a:moveTo>
                    <a:pt x="783022" y="0"/>
                  </a:moveTo>
                  <a:lnTo>
                    <a:pt x="783022" y="492369"/>
                  </a:lnTo>
                  <a:cubicBezTo>
                    <a:pt x="783022" y="621323"/>
                    <a:pt x="829914" y="712177"/>
                    <a:pt x="783022" y="773723"/>
                  </a:cubicBezTo>
                  <a:cubicBezTo>
                    <a:pt x="736130" y="835269"/>
                    <a:pt x="610106" y="841131"/>
                    <a:pt x="501668" y="861646"/>
                  </a:cubicBezTo>
                  <a:cubicBezTo>
                    <a:pt x="393229" y="882162"/>
                    <a:pt x="214452" y="795704"/>
                    <a:pt x="132391" y="896816"/>
                  </a:cubicBezTo>
                  <a:cubicBezTo>
                    <a:pt x="50330" y="997928"/>
                    <a:pt x="28349" y="1375997"/>
                    <a:pt x="9299" y="1468316"/>
                  </a:cubicBezTo>
                  <a:cubicBezTo>
                    <a:pt x="-9751" y="1560635"/>
                    <a:pt x="4170" y="1505683"/>
                    <a:pt x="18091" y="1450731"/>
                  </a:cubicBezTo>
                </a:path>
              </a:pathLst>
            </a:cu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6" name="Pfeil nach links 45"/>
          <p:cNvSpPr/>
          <p:nvPr/>
        </p:nvSpPr>
        <p:spPr>
          <a:xfrm>
            <a:off x="6308235" y="3965023"/>
            <a:ext cx="517136" cy="397715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4820099" y="3204060"/>
            <a:ext cx="1406483" cy="205605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55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„Klickzähler“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132527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AUFGABE:</a:t>
            </a:r>
          </a:p>
          <a:p>
            <a:pPr lvl="0">
              <a:spcBef>
                <a:spcPts val="0"/>
              </a:spcBef>
            </a:pPr>
            <a:r>
              <a:rPr lang="de-DE" sz="2400" b="1" i="1" dirty="0" smtClean="0"/>
              <a:t>„</a:t>
            </a:r>
            <a:r>
              <a:rPr lang="de-DE" sz="2400" dirty="0"/>
              <a:t>Beim Seilspringen soll in einem kleinen Wettbewerb der Calliope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die </a:t>
            </a:r>
            <a:r>
              <a:rPr lang="de-DE" sz="2400" b="1" dirty="0"/>
              <a:t>Zahl der Sprünge</a:t>
            </a:r>
            <a:r>
              <a:rPr lang="de-DE" sz="2400" dirty="0"/>
              <a:t> anzeigen</a:t>
            </a:r>
            <a:r>
              <a:rPr lang="de-DE" sz="2400" dirty="0" smtClean="0"/>
              <a:t>. </a:t>
            </a:r>
            <a:br>
              <a:rPr lang="de-DE" sz="2400" dirty="0" smtClean="0"/>
            </a:br>
            <a:endParaRPr lang="de-DE" sz="2400" dirty="0" smtClean="0"/>
          </a:p>
          <a:p>
            <a:pPr>
              <a:spcBef>
                <a:spcPts val="0"/>
              </a:spcBef>
            </a:pPr>
            <a:r>
              <a:rPr lang="de-DE" sz="2400" dirty="0"/>
              <a:t>Für </a:t>
            </a:r>
            <a:r>
              <a:rPr lang="de-DE" sz="2400" b="1" dirty="0"/>
              <a:t>jeden Sprung </a:t>
            </a:r>
            <a:r>
              <a:rPr lang="de-DE" sz="2400" dirty="0"/>
              <a:t>drückt ein Mitschüler auf die </a:t>
            </a:r>
            <a:r>
              <a:rPr lang="de-DE" sz="2400" b="1" dirty="0"/>
              <a:t>Taste A</a:t>
            </a:r>
            <a:r>
              <a:rPr lang="de-DE" sz="2400" dirty="0"/>
              <a:t>.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Mit </a:t>
            </a:r>
            <a:r>
              <a:rPr lang="de-DE" sz="2400" dirty="0"/>
              <a:t>jedem Kick soll die </a:t>
            </a:r>
            <a:r>
              <a:rPr lang="de-DE" sz="2400" b="1" dirty="0"/>
              <a:t>Variable „Klick“ um die Zahl „1“ </a:t>
            </a:r>
            <a:r>
              <a:rPr lang="de-DE" sz="2400" dirty="0"/>
              <a:t>erhöht werden.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Grafik 7"/>
          <p:cNvPicPr/>
          <p:nvPr/>
        </p:nvPicPr>
        <p:blipFill>
          <a:blip r:embed="rId2"/>
          <a:stretch>
            <a:fillRect/>
          </a:stretch>
        </p:blipFill>
        <p:spPr>
          <a:xfrm>
            <a:off x="1898360" y="3587460"/>
            <a:ext cx="2819400" cy="200025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311965" y="4819252"/>
            <a:ext cx="530786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+ 1 + 1 + 1 + ... = Summe</a:t>
            </a:r>
            <a:endParaRPr lang="de-DE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Nach unten gekrümmter Pfeil 8"/>
          <p:cNvSpPr/>
          <p:nvPr/>
        </p:nvSpPr>
        <p:spPr>
          <a:xfrm rot="10800000">
            <a:off x="4218317" y="5631381"/>
            <a:ext cx="2187298" cy="638355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4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„Klickzähler“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72854" y="112505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1. Variable erstellen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pic>
        <p:nvPicPr>
          <p:cNvPr id="8" name="Grafik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04730" y="1862177"/>
            <a:ext cx="2819400" cy="2000250"/>
          </a:xfrm>
          <a:prstGeom prst="rect">
            <a:avLst/>
          </a:prstGeom>
        </p:spPr>
      </p:pic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275" y="1862177"/>
            <a:ext cx="2267266" cy="428685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2247" y="2894591"/>
            <a:ext cx="3746729" cy="1155487"/>
          </a:xfrm>
          <a:prstGeom prst="rect">
            <a:avLst/>
          </a:prstGeom>
        </p:spPr>
      </p:pic>
      <p:sp>
        <p:nvSpPr>
          <p:cNvPr id="19" name="Pfeil nach unten 18"/>
          <p:cNvSpPr/>
          <p:nvPr/>
        </p:nvSpPr>
        <p:spPr>
          <a:xfrm rot="16200000">
            <a:off x="7504985" y="1740526"/>
            <a:ext cx="474453" cy="61247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1932" y="1653557"/>
            <a:ext cx="2029108" cy="77163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8287810" y="1654919"/>
            <a:ext cx="1931831" cy="37338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21"/>
          <p:cNvSpPr/>
          <p:nvPr/>
        </p:nvSpPr>
        <p:spPr>
          <a:xfrm>
            <a:off x="8951192" y="2467510"/>
            <a:ext cx="552090" cy="427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9774" y="4632757"/>
            <a:ext cx="1914792" cy="1152686"/>
          </a:xfrm>
          <a:prstGeom prst="rect">
            <a:avLst/>
          </a:prstGeom>
        </p:spPr>
      </p:pic>
      <p:sp>
        <p:nvSpPr>
          <p:cNvPr id="24" name="Pfeil nach unten 23"/>
          <p:cNvSpPr/>
          <p:nvPr/>
        </p:nvSpPr>
        <p:spPr>
          <a:xfrm>
            <a:off x="8951192" y="4097140"/>
            <a:ext cx="552090" cy="427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8459775" y="5397711"/>
            <a:ext cx="1831266" cy="38773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63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„Klickzähler“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72854" y="112505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2. Variable anzeigen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923" y="2285859"/>
            <a:ext cx="1257475" cy="73352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135" y="4575329"/>
            <a:ext cx="943107" cy="428685"/>
          </a:xfrm>
          <a:prstGeom prst="rect">
            <a:avLst/>
          </a:prstGeom>
        </p:spPr>
      </p:pic>
      <p:sp>
        <p:nvSpPr>
          <p:cNvPr id="9" name="Nach rechts gekrümmter Pfeil 8"/>
          <p:cNvSpPr/>
          <p:nvPr/>
        </p:nvSpPr>
        <p:spPr>
          <a:xfrm rot="10800000">
            <a:off x="2950698" y="3680965"/>
            <a:ext cx="560717" cy="1147313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Geschweifte Klammer rechts 26"/>
          <p:cNvSpPr/>
          <p:nvPr/>
        </p:nvSpPr>
        <p:spPr>
          <a:xfrm>
            <a:off x="5047438" y="1928401"/>
            <a:ext cx="512109" cy="3700733"/>
          </a:xfrm>
          <a:prstGeom prst="rightBrace">
            <a:avLst>
              <a:gd name="adj1" fmla="val 60552"/>
              <a:gd name="adj2" fmla="val 50000"/>
            </a:avLst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641" y="3544425"/>
            <a:ext cx="2010056" cy="54300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8023" y="3019385"/>
            <a:ext cx="2968552" cy="102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0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„Klickzähler“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72854" y="112505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3. Zählen beim Klicken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429" y="1816248"/>
            <a:ext cx="2410161" cy="67636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270" y="3171261"/>
            <a:ext cx="2524477" cy="52394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034" y="4397476"/>
            <a:ext cx="3439005" cy="1543265"/>
          </a:xfrm>
          <a:prstGeom prst="rect">
            <a:avLst/>
          </a:prstGeom>
        </p:spPr>
      </p:pic>
      <p:sp>
        <p:nvSpPr>
          <p:cNvPr id="16" name="Pfeil nach unten 15"/>
          <p:cNvSpPr/>
          <p:nvPr/>
        </p:nvSpPr>
        <p:spPr>
          <a:xfrm>
            <a:off x="2087447" y="3832802"/>
            <a:ext cx="552090" cy="427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unten 16"/>
          <p:cNvSpPr/>
          <p:nvPr/>
        </p:nvSpPr>
        <p:spPr>
          <a:xfrm>
            <a:off x="2087447" y="2614278"/>
            <a:ext cx="552090" cy="427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553521" y="3278636"/>
            <a:ext cx="474351" cy="301348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3983" y="3351942"/>
            <a:ext cx="2410161" cy="847843"/>
          </a:xfrm>
          <a:prstGeom prst="rect">
            <a:avLst/>
          </a:prstGeom>
        </p:spPr>
      </p:pic>
      <p:sp>
        <p:nvSpPr>
          <p:cNvPr id="20" name="Geschweifte Klammer rechts 19"/>
          <p:cNvSpPr/>
          <p:nvPr/>
        </p:nvSpPr>
        <p:spPr>
          <a:xfrm>
            <a:off x="5680602" y="1925496"/>
            <a:ext cx="512109" cy="3700733"/>
          </a:xfrm>
          <a:prstGeom prst="rightBrace">
            <a:avLst>
              <a:gd name="adj1" fmla="val 60552"/>
              <a:gd name="adj2" fmla="val 50000"/>
            </a:avLst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93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„Klickzähler“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Zusatzaufgabe</a:t>
            </a:r>
          </a:p>
          <a:p>
            <a:pPr lvl="0"/>
            <a:r>
              <a:rPr lang="de-DE" sz="2400" dirty="0"/>
              <a:t>Für einen neuen Wettbewerb soll aber durch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smtClean="0"/>
              <a:t>Klicken </a:t>
            </a:r>
            <a:r>
              <a:rPr lang="de-DE" sz="2400" b="1" dirty="0"/>
              <a:t>auf die Taste B</a:t>
            </a:r>
            <a:r>
              <a:rPr lang="de-DE" sz="2400" dirty="0"/>
              <a:t> der Calliope wieder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von </a:t>
            </a:r>
            <a:r>
              <a:rPr lang="de-DE" sz="2400" b="1" dirty="0"/>
              <a:t>Null zu zählen </a:t>
            </a:r>
            <a:r>
              <a:rPr lang="de-DE" sz="2400" dirty="0"/>
              <a:t>beginnen.</a:t>
            </a:r>
            <a:br>
              <a:rPr lang="de-DE" sz="2400" dirty="0"/>
            </a:br>
            <a:endParaRPr lang="de-DE" sz="2400" dirty="0"/>
          </a:p>
          <a:p>
            <a:pPr lvl="0">
              <a:spcBef>
                <a:spcPts val="0"/>
              </a:spcBef>
            </a:pPr>
            <a:endParaRPr lang="de-DE" sz="2400" dirty="0"/>
          </a:p>
          <a:p>
            <a:pPr marL="0" lvl="0" indent="0">
              <a:buNone/>
            </a:pPr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10" y="4973369"/>
            <a:ext cx="2067213" cy="47631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62" y="3796324"/>
            <a:ext cx="2410161" cy="676369"/>
          </a:xfrm>
          <a:prstGeom prst="rect">
            <a:avLst/>
          </a:prstGeom>
        </p:spPr>
      </p:pic>
      <p:sp>
        <p:nvSpPr>
          <p:cNvPr id="10" name="Geschweifte Klammer rechts 9"/>
          <p:cNvSpPr/>
          <p:nvPr/>
        </p:nvSpPr>
        <p:spPr>
          <a:xfrm>
            <a:off x="4780425" y="3517407"/>
            <a:ext cx="512109" cy="2408941"/>
          </a:xfrm>
          <a:prstGeom prst="rightBrace">
            <a:avLst>
              <a:gd name="adj1" fmla="val 60552"/>
              <a:gd name="adj2" fmla="val 50000"/>
            </a:avLst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4451" y="4193213"/>
            <a:ext cx="3415978" cy="105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10381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296</Words>
  <Application>Microsoft Office PowerPoint</Application>
  <PresentationFormat>Breitbild</PresentationFormat>
  <Paragraphs>62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Segoe Print</vt:lpstr>
      <vt:lpstr>Times New Roman</vt:lpstr>
      <vt:lpstr>Wingdings 3</vt:lpstr>
      <vt:lpstr>Fetzen</vt:lpstr>
      <vt:lpstr>Klickzähler</vt:lpstr>
      <vt:lpstr>„Variable“ oder „Platzhalter“</vt:lpstr>
      <vt:lpstr>„Variable“ oder „Platzhalter“</vt:lpstr>
      <vt:lpstr>„Variable“ oder „Platzhalter“</vt:lpstr>
      <vt:lpstr>„Klickzähler“ </vt:lpstr>
      <vt:lpstr>„Klickzähler“ </vt:lpstr>
      <vt:lpstr>„Klickzähler“ </vt:lpstr>
      <vt:lpstr>„Klickzähler“ </vt:lpstr>
      <vt:lpstr>„Klickzähler“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98</cp:revision>
  <dcterms:created xsi:type="dcterms:W3CDTF">2018-08-30T13:11:55Z</dcterms:created>
  <dcterms:modified xsi:type="dcterms:W3CDTF">2020-01-23T16:48:55Z</dcterms:modified>
</cp:coreProperties>
</file>