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81" r:id="rId3"/>
    <p:sldId id="275" r:id="rId4"/>
    <p:sldId id="276" r:id="rId5"/>
    <p:sldId id="268" r:id="rId6"/>
    <p:sldId id="272" r:id="rId7"/>
    <p:sldId id="278" r:id="rId8"/>
    <p:sldId id="277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6" y="318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Würfel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031" y="800861"/>
            <a:ext cx="1705920" cy="1713739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8977501" y="2474823"/>
            <a:ext cx="2297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Grafik: openclipart.org</a:t>
            </a:r>
            <a:endParaRPr lang="de-DE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Lösungsvorschlag mit Taste A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504" y="1751467"/>
            <a:ext cx="6554115" cy="241016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461" y="4366656"/>
            <a:ext cx="3629532" cy="1924319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268083" y="3174521"/>
            <a:ext cx="2303253" cy="4572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145663" y="4092034"/>
            <a:ext cx="5262396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 smtClean="0"/>
              <a:t>Was schlagt ihr vor?</a:t>
            </a:r>
            <a:endParaRPr lang="de-DE" dirty="0"/>
          </a:p>
          <a:p>
            <a:r>
              <a:rPr lang="de-DE" dirty="0" smtClean="0"/>
              <a:t>Begründet </a:t>
            </a:r>
            <a:r>
              <a:rPr lang="de-DE" dirty="0"/>
              <a:t>euren Vorschlag.</a:t>
            </a:r>
          </a:p>
        </p:txBody>
      </p:sp>
      <p:sp>
        <p:nvSpPr>
          <p:cNvPr id="8" name="Rechteck 7"/>
          <p:cNvSpPr/>
          <p:nvPr/>
        </p:nvSpPr>
        <p:spPr>
          <a:xfrm>
            <a:off x="6145663" y="2988756"/>
            <a:ext cx="5262396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de-DE" sz="2400" b="1" smtClean="0"/>
              <a:t>Überlege/Teste, </a:t>
            </a:r>
            <a:r>
              <a:rPr lang="de-DE" sz="2400" b="1" dirty="0"/>
              <a:t>ob man auch </a:t>
            </a:r>
          </a:p>
          <a:p>
            <a:r>
              <a:rPr lang="de-DE" sz="2400" b="1" dirty="0"/>
              <a:t>auf die Pause verzichten könnte.</a:t>
            </a:r>
          </a:p>
        </p:txBody>
      </p:sp>
      <p:sp>
        <p:nvSpPr>
          <p:cNvPr id="9" name="Pfeil nach links 8"/>
          <p:cNvSpPr/>
          <p:nvPr/>
        </p:nvSpPr>
        <p:spPr>
          <a:xfrm>
            <a:off x="4718993" y="3174521"/>
            <a:ext cx="1077958" cy="543464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76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913774" y="1656272"/>
            <a:ext cx="10363826" cy="4134927"/>
          </a:xfrm>
        </p:spPr>
        <p:txBody>
          <a:bodyPr>
            <a:normAutofit lnSpcReduction="10000"/>
          </a:bodyPr>
          <a:lstStyle/>
          <a:p>
            <a:r>
              <a:rPr lang="de-DE" sz="2400" dirty="0"/>
              <a:t>Der Würfel </a:t>
            </a:r>
            <a:r>
              <a:rPr lang="de-DE" sz="2400" dirty="0" smtClean="0"/>
              <a:t>als </a:t>
            </a:r>
            <a:r>
              <a:rPr lang="de-DE" sz="2400" b="1" dirty="0" smtClean="0"/>
              <a:t>Zufallsgenerator.</a:t>
            </a:r>
          </a:p>
          <a:p>
            <a:r>
              <a:rPr lang="de-DE" sz="2400" dirty="0" smtClean="0"/>
              <a:t>Wenn </a:t>
            </a:r>
            <a:r>
              <a:rPr lang="de-DE" sz="2400" dirty="0"/>
              <a:t>du mit einem Würfel würfelst,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erhältst </a:t>
            </a:r>
            <a:r>
              <a:rPr lang="de-DE" sz="2400" dirty="0"/>
              <a:t>du eine Zahl zwischen </a:t>
            </a:r>
            <a:r>
              <a:rPr lang="de-DE" sz="2400" dirty="0" smtClean="0"/>
              <a:t> 1 und 6. </a:t>
            </a:r>
            <a:br>
              <a:rPr lang="de-DE" sz="2400" dirty="0" smtClean="0"/>
            </a:br>
            <a:r>
              <a:rPr lang="de-DE" sz="2400" dirty="0" smtClean="0"/>
              <a:t>Welche </a:t>
            </a:r>
            <a:r>
              <a:rPr lang="de-DE" sz="2400" dirty="0"/>
              <a:t>Zahl erscheint, kann niemand vorher </a:t>
            </a:r>
            <a:r>
              <a:rPr lang="de-DE" sz="2400" dirty="0" smtClean="0"/>
              <a:t>wissen.</a:t>
            </a:r>
            <a:br>
              <a:rPr lang="de-DE" sz="2400" dirty="0" smtClean="0"/>
            </a:br>
            <a:r>
              <a:rPr lang="de-DE" sz="2400" dirty="0" smtClean="0"/>
              <a:t>Das </a:t>
            </a:r>
            <a:r>
              <a:rPr lang="de-DE" sz="2400" dirty="0"/>
              <a:t>nennt man „</a:t>
            </a:r>
            <a:r>
              <a:rPr lang="de-DE" sz="2400" b="1" dirty="0"/>
              <a:t>Zufall</a:t>
            </a:r>
            <a:r>
              <a:rPr lang="de-DE" sz="2400" dirty="0"/>
              <a:t>“. </a:t>
            </a:r>
            <a:endParaRPr lang="de-DE" sz="2400" dirty="0" smtClean="0"/>
          </a:p>
          <a:p>
            <a:r>
              <a:rPr lang="de-DE" sz="2400" dirty="0" smtClean="0"/>
              <a:t>Die </a:t>
            </a:r>
            <a:r>
              <a:rPr lang="de-DE" sz="2400" dirty="0"/>
              <a:t>gezeigte Zahl heißt „</a:t>
            </a:r>
            <a:r>
              <a:rPr lang="de-DE" sz="2400" b="1" dirty="0"/>
              <a:t>Zufallszahl</a:t>
            </a:r>
            <a:r>
              <a:rPr lang="de-DE" sz="2400" dirty="0"/>
              <a:t>“. </a:t>
            </a:r>
            <a:endParaRPr lang="de-DE" sz="2400" dirty="0" smtClean="0"/>
          </a:p>
          <a:p>
            <a:r>
              <a:rPr lang="de-DE" sz="2400" dirty="0" smtClean="0"/>
              <a:t>Daher kann man den </a:t>
            </a:r>
            <a:r>
              <a:rPr lang="de-DE" sz="2400" dirty="0"/>
              <a:t>Würfel </a:t>
            </a:r>
            <a:r>
              <a:rPr lang="de-DE" sz="2400" dirty="0" smtClean="0"/>
              <a:t>auch als </a:t>
            </a:r>
            <a:r>
              <a:rPr lang="de-DE" sz="2400" b="1" dirty="0" smtClean="0"/>
              <a:t>„Zufallsgenerator“ </a:t>
            </a:r>
            <a:r>
              <a:rPr lang="de-DE" sz="2400" dirty="0" smtClean="0"/>
              <a:t>bezeichnen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Beim Würfeln lauten die Zufallszahlen: </a:t>
            </a:r>
            <a:r>
              <a:rPr lang="de-DE" sz="2400" b="1" dirty="0" smtClean="0"/>
              <a:t>1,  </a:t>
            </a:r>
            <a:r>
              <a:rPr lang="de-DE" sz="2400" b="1" dirty="0"/>
              <a:t>2, 3, 4, 5 oder </a:t>
            </a:r>
            <a:r>
              <a:rPr lang="de-DE" sz="2400" b="1" dirty="0" smtClean="0"/>
              <a:t>6</a:t>
            </a:r>
            <a:endParaRPr lang="de-DE" sz="2400" b="1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17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nhaltsplatzhalter 2"/>
          <p:cNvSpPr>
            <a:spLocks noGrp="1"/>
          </p:cNvSpPr>
          <p:nvPr>
            <p:ph sz="quarter" idx="13"/>
          </p:nvPr>
        </p:nvSpPr>
        <p:spPr>
          <a:xfrm>
            <a:off x="668677" y="1339571"/>
            <a:ext cx="10363826" cy="1415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sym typeface="Wingdings" panose="05000000000000000000" pitchFamily="2" charset="2"/>
              </a:rPr>
              <a:t>Zufallszahl als Variable festlegen</a:t>
            </a: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Es sollen nur die Zahlen: </a:t>
            </a:r>
            <a:r>
              <a:rPr lang="de-DE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1, 2, 3, 5, 6 </a:t>
            </a:r>
            <a:r>
              <a:rPr lang="de-DE" sz="2400" dirty="0" smtClean="0">
                <a:sym typeface="Wingdings" panose="05000000000000000000" pitchFamily="2" charset="2"/>
              </a:rPr>
              <a:t>erscheinen</a:t>
            </a:r>
          </a:p>
        </p:txBody>
      </p:sp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</a:t>
            </a:r>
            <a:endParaRPr lang="de-DE" dirty="0"/>
          </a:p>
        </p:txBody>
      </p:sp>
      <p:pic>
        <p:nvPicPr>
          <p:cNvPr id="2049" name="Grafik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0" y="6915150"/>
            <a:ext cx="755650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8409176" y="768912"/>
            <a:ext cx="1911159" cy="1867099"/>
            <a:chOff x="825554" y="3190468"/>
            <a:chExt cx="1911159" cy="1867099"/>
          </a:xfrm>
        </p:grpSpPr>
        <p:cxnSp>
          <p:nvCxnSpPr>
            <p:cNvPr id="22" name="Gerader Verbinder 21"/>
            <p:cNvCxnSpPr/>
            <p:nvPr/>
          </p:nvCxnSpPr>
          <p:spPr>
            <a:xfrm>
              <a:off x="1319570" y="3892416"/>
              <a:ext cx="295275" cy="476250"/>
            </a:xfrm>
            <a:prstGeom prst="line">
              <a:avLst/>
            </a:prstGeom>
            <a:ln w="76200" cap="rnd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flipV="1">
              <a:off x="1875830" y="3886701"/>
              <a:ext cx="295275" cy="476250"/>
            </a:xfrm>
            <a:prstGeom prst="line">
              <a:avLst/>
            </a:prstGeom>
            <a:ln w="76200" cap="rnd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feld 21"/>
            <p:cNvSpPr txBox="1">
              <a:spLocks noChangeArrowheads="1"/>
            </p:cNvSpPr>
            <p:nvPr/>
          </p:nvSpPr>
          <p:spPr bwMode="auto">
            <a:xfrm>
              <a:off x="1440976" y="3743315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feld 23"/>
            <p:cNvSpPr txBox="1">
              <a:spLocks noChangeArrowheads="1"/>
            </p:cNvSpPr>
            <p:nvPr/>
          </p:nvSpPr>
          <p:spPr bwMode="auto">
            <a:xfrm rot="643019">
              <a:off x="1415239" y="3318684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kumimoji="0" lang="de-DE" alt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feld 24"/>
            <p:cNvSpPr txBox="1">
              <a:spLocks noChangeArrowheads="1"/>
            </p:cNvSpPr>
            <p:nvPr/>
          </p:nvSpPr>
          <p:spPr bwMode="auto">
            <a:xfrm rot="1148223">
              <a:off x="1753752" y="3619352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feld 25"/>
            <p:cNvSpPr txBox="1">
              <a:spLocks noChangeArrowheads="1"/>
            </p:cNvSpPr>
            <p:nvPr/>
          </p:nvSpPr>
          <p:spPr bwMode="auto">
            <a:xfrm>
              <a:off x="1650641" y="3416530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feld 26"/>
            <p:cNvSpPr txBox="1">
              <a:spLocks noChangeArrowheads="1"/>
            </p:cNvSpPr>
            <p:nvPr/>
          </p:nvSpPr>
          <p:spPr bwMode="auto">
            <a:xfrm>
              <a:off x="1643259" y="3859057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feld 27"/>
            <p:cNvSpPr txBox="1">
              <a:spLocks noChangeArrowheads="1"/>
            </p:cNvSpPr>
            <p:nvPr/>
          </p:nvSpPr>
          <p:spPr bwMode="auto">
            <a:xfrm rot="-1484099">
              <a:off x="1229501" y="3463146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kumimoji="0" lang="de-DE" alt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8" name="Grafik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077" y="4341135"/>
              <a:ext cx="1285875" cy="257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hteck 1"/>
            <p:cNvSpPr/>
            <p:nvPr/>
          </p:nvSpPr>
          <p:spPr>
            <a:xfrm>
              <a:off x="825554" y="3190468"/>
              <a:ext cx="1911159" cy="18670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26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3648974" y="35495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/>
          <a:srcRect t="1" b="12484"/>
          <a:stretch/>
        </p:blipFill>
        <p:spPr>
          <a:xfrm>
            <a:off x="406104" y="4197114"/>
            <a:ext cx="2305372" cy="425189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1797" y="3326464"/>
            <a:ext cx="2638793" cy="1848108"/>
          </a:xfrm>
          <a:prstGeom prst="rect">
            <a:avLst/>
          </a:prstGeom>
        </p:spPr>
      </p:pic>
      <p:sp>
        <p:nvSpPr>
          <p:cNvPr id="30" name="Ellipse 29"/>
          <p:cNvSpPr/>
          <p:nvPr/>
        </p:nvSpPr>
        <p:spPr>
          <a:xfrm>
            <a:off x="2972039" y="3106832"/>
            <a:ext cx="2234242" cy="66231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9902" y="2882435"/>
            <a:ext cx="4893028" cy="148411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2300" y="5213415"/>
            <a:ext cx="1371791" cy="333422"/>
          </a:xfrm>
          <a:prstGeom prst="rect">
            <a:avLst/>
          </a:prstGeom>
        </p:spPr>
      </p:pic>
      <p:sp>
        <p:nvSpPr>
          <p:cNvPr id="34" name="Pfeil nach rechts 33"/>
          <p:cNvSpPr/>
          <p:nvPr/>
        </p:nvSpPr>
        <p:spPr>
          <a:xfrm>
            <a:off x="5555412" y="3183246"/>
            <a:ext cx="659312" cy="454668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5400000">
            <a:off x="8644264" y="4528217"/>
            <a:ext cx="659312" cy="454668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39"/>
          <p:cNvSpPr/>
          <p:nvPr/>
        </p:nvSpPr>
        <p:spPr>
          <a:xfrm>
            <a:off x="2552485" y="4205453"/>
            <a:ext cx="659312" cy="454668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21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nhaltsplatzhalter 2"/>
          <p:cNvSpPr>
            <a:spLocks noGrp="1"/>
          </p:cNvSpPr>
          <p:nvPr>
            <p:ph sz="quarter" idx="13"/>
          </p:nvPr>
        </p:nvSpPr>
        <p:spPr>
          <a:xfrm>
            <a:off x="668677" y="1339571"/>
            <a:ext cx="10363826" cy="4118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sym typeface="Wingdings" panose="05000000000000000000" pitchFamily="2" charset="2"/>
              </a:rPr>
              <a:t>Festlegen </a:t>
            </a:r>
            <a:r>
              <a:rPr lang="de-DE" sz="2400" b="1" dirty="0" smtClean="0">
                <a:sym typeface="Wingdings" panose="05000000000000000000" pitchFamily="2" charset="2"/>
              </a:rPr>
              <a:t>der Zufallszahl</a:t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>Da hier die Zahl „NULL“ erscheinen würde, muss noch eine Zusatzberechnung eingefügt werden.</a:t>
            </a:r>
          </a:p>
        </p:txBody>
      </p:sp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4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49" name="Grafik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0" y="6915150"/>
            <a:ext cx="755650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4" name="Gruppieren 23"/>
          <p:cNvGrpSpPr/>
          <p:nvPr/>
        </p:nvGrpSpPr>
        <p:grpSpPr>
          <a:xfrm>
            <a:off x="2663432" y="3723835"/>
            <a:ext cx="3905795" cy="691398"/>
            <a:chOff x="2098642" y="1586717"/>
            <a:chExt cx="3905795" cy="691398"/>
          </a:xfrm>
        </p:grpSpPr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8642" y="1736439"/>
              <a:ext cx="3905795" cy="485843"/>
            </a:xfrm>
            <a:prstGeom prst="rect">
              <a:avLst/>
            </a:prstGeom>
          </p:spPr>
        </p:pic>
        <p:cxnSp>
          <p:nvCxnSpPr>
            <p:cNvPr id="21" name="Gerader Verbinder 20"/>
            <p:cNvCxnSpPr/>
            <p:nvPr/>
          </p:nvCxnSpPr>
          <p:spPr>
            <a:xfrm flipH="1">
              <a:off x="5590021" y="1586717"/>
              <a:ext cx="414416" cy="66231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flipH="1" flipV="1">
              <a:off x="5550802" y="1615799"/>
              <a:ext cx="414416" cy="66231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Ellipse 2"/>
          <p:cNvSpPr/>
          <p:nvPr/>
        </p:nvSpPr>
        <p:spPr>
          <a:xfrm>
            <a:off x="5398888" y="3785320"/>
            <a:ext cx="526211" cy="6623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6815" y="4798691"/>
            <a:ext cx="5982535" cy="857370"/>
          </a:xfrm>
          <a:prstGeom prst="rect">
            <a:avLst/>
          </a:prstGeom>
        </p:spPr>
      </p:pic>
      <p:sp>
        <p:nvSpPr>
          <p:cNvPr id="26" name="Ellipse 25"/>
          <p:cNvSpPr/>
          <p:nvPr/>
        </p:nvSpPr>
        <p:spPr>
          <a:xfrm>
            <a:off x="7543139" y="4728367"/>
            <a:ext cx="526211" cy="6623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Nach rechts gekrümmter Pfeil 27"/>
          <p:cNvSpPr/>
          <p:nvPr/>
        </p:nvSpPr>
        <p:spPr>
          <a:xfrm rot="15713704">
            <a:off x="5625389" y="4127147"/>
            <a:ext cx="500332" cy="2912493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8391108" y="177450"/>
            <a:ext cx="1911159" cy="1867099"/>
            <a:chOff x="2297125" y="3214800"/>
            <a:chExt cx="1911159" cy="1867099"/>
          </a:xfrm>
        </p:grpSpPr>
        <p:cxnSp>
          <p:nvCxnSpPr>
            <p:cNvPr id="20" name="Gerader Verbinder 19"/>
            <p:cNvCxnSpPr/>
            <p:nvPr/>
          </p:nvCxnSpPr>
          <p:spPr>
            <a:xfrm>
              <a:off x="2751555" y="3916748"/>
              <a:ext cx="295275" cy="476250"/>
            </a:xfrm>
            <a:prstGeom prst="line">
              <a:avLst/>
            </a:prstGeom>
            <a:ln w="76200" cap="rnd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V="1">
              <a:off x="3307815" y="3911033"/>
              <a:ext cx="295275" cy="476250"/>
            </a:xfrm>
            <a:prstGeom prst="line">
              <a:avLst/>
            </a:prstGeom>
            <a:ln w="76200" cap="rnd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feld 21"/>
            <p:cNvSpPr txBox="1">
              <a:spLocks noChangeArrowheads="1"/>
            </p:cNvSpPr>
            <p:nvPr/>
          </p:nvSpPr>
          <p:spPr bwMode="auto">
            <a:xfrm>
              <a:off x="2872961" y="3767647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feld 23"/>
            <p:cNvSpPr txBox="1">
              <a:spLocks noChangeArrowheads="1"/>
            </p:cNvSpPr>
            <p:nvPr/>
          </p:nvSpPr>
          <p:spPr bwMode="auto">
            <a:xfrm rot="643019">
              <a:off x="2847224" y="3343016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kumimoji="0" lang="de-DE" alt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feld 24"/>
            <p:cNvSpPr txBox="1">
              <a:spLocks noChangeArrowheads="1"/>
            </p:cNvSpPr>
            <p:nvPr/>
          </p:nvSpPr>
          <p:spPr bwMode="auto">
            <a:xfrm rot="1148223">
              <a:off x="3185737" y="3643684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feld 25"/>
            <p:cNvSpPr txBox="1">
              <a:spLocks noChangeArrowheads="1"/>
            </p:cNvSpPr>
            <p:nvPr/>
          </p:nvSpPr>
          <p:spPr bwMode="auto">
            <a:xfrm>
              <a:off x="3082626" y="3440862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feld 26"/>
            <p:cNvSpPr txBox="1">
              <a:spLocks noChangeArrowheads="1"/>
            </p:cNvSpPr>
            <p:nvPr/>
          </p:nvSpPr>
          <p:spPr bwMode="auto">
            <a:xfrm>
              <a:off x="3075244" y="3883389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feld 27"/>
            <p:cNvSpPr txBox="1">
              <a:spLocks noChangeArrowheads="1"/>
            </p:cNvSpPr>
            <p:nvPr/>
          </p:nvSpPr>
          <p:spPr bwMode="auto">
            <a:xfrm rot="-1484099">
              <a:off x="2661486" y="3487478"/>
              <a:ext cx="3401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kumimoji="0" lang="de-DE" alt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2" name="Grafik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3062" y="4365467"/>
              <a:ext cx="1285875" cy="257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hteck 32"/>
            <p:cNvSpPr/>
            <p:nvPr/>
          </p:nvSpPr>
          <p:spPr>
            <a:xfrm>
              <a:off x="2297125" y="3214800"/>
              <a:ext cx="1911159" cy="1867099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Textfeld 33"/>
          <p:cNvSpPr txBox="1"/>
          <p:nvPr/>
        </p:nvSpPr>
        <p:spPr>
          <a:xfrm>
            <a:off x="5146560" y="2943602"/>
            <a:ext cx="104067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plus 1</a:t>
            </a:r>
            <a:endParaRPr lang="de-DE" sz="2400" b="1" dirty="0"/>
          </a:p>
        </p:txBody>
      </p:sp>
      <p:sp>
        <p:nvSpPr>
          <p:cNvPr id="37" name="Pfeil nach oben 36"/>
          <p:cNvSpPr/>
          <p:nvPr/>
        </p:nvSpPr>
        <p:spPr>
          <a:xfrm rot="10800000">
            <a:off x="5357349" y="3455871"/>
            <a:ext cx="441998" cy="460449"/>
          </a:xfrm>
          <a:prstGeom prst="up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78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695290" y="1251583"/>
            <a:ext cx="10363826" cy="4674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2. Anzeigen der Zufallszahl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90" y="3326991"/>
            <a:ext cx="2972215" cy="52394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528" y="2964759"/>
            <a:ext cx="6182588" cy="1543265"/>
          </a:xfrm>
          <a:prstGeom prst="rect">
            <a:avLst/>
          </a:prstGeom>
        </p:spPr>
      </p:pic>
      <p:sp>
        <p:nvSpPr>
          <p:cNvPr id="17" name="Geschweifte Klammer rechts 16"/>
          <p:cNvSpPr/>
          <p:nvPr/>
        </p:nvSpPr>
        <p:spPr>
          <a:xfrm>
            <a:off x="4015962" y="2319302"/>
            <a:ext cx="512109" cy="2539325"/>
          </a:xfrm>
          <a:prstGeom prst="rightBrace">
            <a:avLst>
              <a:gd name="adj1" fmla="val 60552"/>
              <a:gd name="adj2" fmla="val 50000"/>
            </a:avLst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1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8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Zusatzaufgabe:</a:t>
            </a:r>
            <a:endParaRPr lang="de-DE" sz="2400" dirty="0"/>
          </a:p>
          <a:p>
            <a:pPr lvl="0"/>
            <a:r>
              <a:rPr lang="de-DE" sz="2400" dirty="0"/>
              <a:t>Lass die Würfelzahl für </a:t>
            </a:r>
            <a:r>
              <a:rPr lang="de-DE" sz="2400" b="1" dirty="0"/>
              <a:t>5 Sekunden </a:t>
            </a:r>
            <a:r>
              <a:rPr lang="de-DE" sz="2400" b="1" dirty="0" smtClean="0"/>
              <a:t>anzeigen</a:t>
            </a:r>
            <a:r>
              <a:rPr lang="de-DE" sz="2400" dirty="0" smtClean="0"/>
              <a:t>.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/>
              <a:t>Danach soll der </a:t>
            </a:r>
            <a:r>
              <a:rPr lang="de-DE" sz="2400" b="1" dirty="0"/>
              <a:t>Bildschirm gelöscht </a:t>
            </a:r>
            <a:r>
              <a:rPr lang="de-DE" sz="2400" dirty="0"/>
              <a:t>werden </a:t>
            </a:r>
            <a:r>
              <a:rPr lang="de-DE" sz="2400" b="1" dirty="0"/>
              <a:t>und</a:t>
            </a:r>
            <a:r>
              <a:rPr lang="de-DE" sz="2400" dirty="0"/>
              <a:t> die </a:t>
            </a:r>
            <a:r>
              <a:rPr lang="de-DE" sz="2400" b="1" dirty="0"/>
              <a:t>RGB-LED</a:t>
            </a:r>
            <a:r>
              <a:rPr lang="de-DE" sz="2400" dirty="0"/>
              <a:t> soll in der Farbe „</a:t>
            </a:r>
            <a:r>
              <a:rPr lang="de-DE" sz="2400" b="1" dirty="0"/>
              <a:t>grün</a:t>
            </a:r>
            <a:r>
              <a:rPr lang="de-DE" sz="2400" dirty="0"/>
              <a:t>“ leuchten.</a:t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/>
              <a:t>Denke daran, dass beim erneuten Würfeln die RGB-LED nicht mehr leuchtet und erst wieder „grün“ anzeigt, wenn die neue Zahl auf dem LED-Display erscheint.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0636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Zusatzaufgabe:</a:t>
            </a:r>
            <a:endParaRPr lang="de-DE" sz="2400" dirty="0"/>
          </a:p>
          <a:p>
            <a:pPr lvl="0"/>
            <a:r>
              <a:rPr lang="de-DE" sz="2400" dirty="0"/>
              <a:t>Lass die Würfelzahl für </a:t>
            </a:r>
            <a:r>
              <a:rPr lang="de-DE" sz="2400" b="1" dirty="0"/>
              <a:t>5 Sekunden </a:t>
            </a:r>
            <a:r>
              <a:rPr lang="de-DE" sz="2400" b="1" dirty="0" smtClean="0"/>
              <a:t>anzeigen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 smtClean="0"/>
              <a:t>Danach soll der </a:t>
            </a:r>
            <a:r>
              <a:rPr lang="de-DE" sz="2400" b="1" dirty="0" smtClean="0"/>
              <a:t>Bildschirm gelöscht </a:t>
            </a:r>
            <a:r>
              <a:rPr lang="de-DE" sz="2400" dirty="0" smtClean="0"/>
              <a:t>werden </a:t>
            </a:r>
            <a:r>
              <a:rPr lang="de-DE" sz="2400" b="1" dirty="0" smtClean="0"/>
              <a:t>und</a:t>
            </a:r>
            <a:r>
              <a:rPr lang="de-DE" sz="2400" dirty="0" smtClean="0"/>
              <a:t> die </a:t>
            </a:r>
            <a:r>
              <a:rPr lang="de-DE" sz="2400" b="1" dirty="0" smtClean="0"/>
              <a:t>RGB-LED</a:t>
            </a:r>
            <a:r>
              <a:rPr lang="de-DE" sz="2400" dirty="0" smtClean="0"/>
              <a:t> soll in der Farbe „</a:t>
            </a:r>
            <a:r>
              <a:rPr lang="de-DE" sz="2400" b="1" dirty="0" smtClean="0"/>
              <a:t>grün</a:t>
            </a:r>
            <a:r>
              <a:rPr lang="de-DE" sz="2400" dirty="0" smtClean="0"/>
              <a:t>“ leuchten.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563" y="2242836"/>
            <a:ext cx="2191056" cy="45726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66" y="4969801"/>
            <a:ext cx="3086531" cy="4763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651" y="4951243"/>
            <a:ext cx="2845523" cy="49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5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Zusatzaufgabe:</a:t>
            </a:r>
            <a:endParaRPr lang="de-DE" sz="2400" dirty="0" smtClean="0"/>
          </a:p>
          <a:p>
            <a:pPr lvl="0"/>
            <a:r>
              <a:rPr lang="de-DE" sz="2400" dirty="0" smtClean="0"/>
              <a:t>Denke daran, dass beim </a:t>
            </a:r>
            <a:r>
              <a:rPr lang="de-DE" sz="2400" b="1" dirty="0" smtClean="0"/>
              <a:t>erneuten Würfeln die RGB-LED nicht mehr leuchtet</a:t>
            </a:r>
            <a:r>
              <a:rPr lang="de-DE" sz="2400" dirty="0" smtClean="0"/>
              <a:t> und erst wieder „grün“ anzeigt, wenn die neue Zahl auf dem LED-Display erscheint.</a:t>
            </a:r>
          </a:p>
          <a:p>
            <a:pPr lvl="0"/>
            <a:r>
              <a:rPr lang="de-DE" sz="2400" dirty="0" smtClean="0"/>
              <a:t>Überlege an welcher Stelle dieser Programmierblock stehen soll.</a:t>
            </a:r>
          </a:p>
          <a:p>
            <a:endParaRPr lang="de-DE" sz="24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136" y="3980729"/>
            <a:ext cx="3467584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Lösungsvorschlag (ohne Taste A/B)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Es folgt ein Lösungsvorschlag mit Taste A/B</a:t>
            </a:r>
            <a:endParaRPr lang="de-DE" sz="2400" dirty="0" smtClean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298" y="1646779"/>
            <a:ext cx="6201640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4881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186</Words>
  <Application>Microsoft Office PowerPoint</Application>
  <PresentationFormat>Breitbild</PresentationFormat>
  <Paragraphs>84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Segoe Print</vt:lpstr>
      <vt:lpstr>Times New Roman</vt:lpstr>
      <vt:lpstr>Wingdings</vt:lpstr>
      <vt:lpstr>Wingdings 3</vt:lpstr>
      <vt:lpstr>Fetzen</vt:lpstr>
      <vt:lpstr>Würfel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91</cp:revision>
  <dcterms:created xsi:type="dcterms:W3CDTF">2018-08-30T13:11:55Z</dcterms:created>
  <dcterms:modified xsi:type="dcterms:W3CDTF">2019-04-08T06:50:03Z</dcterms:modified>
</cp:coreProperties>
</file>